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ARRIVAL 2011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Arkusz1!$A$2:$A$8</c:f>
              <c:strCache>
                <c:ptCount val="7"/>
                <c:pt idx="0">
                  <c:v>GDANSK</c:v>
                </c:pt>
                <c:pt idx="1">
                  <c:v>GDYNIA</c:v>
                </c:pt>
                <c:pt idx="2">
                  <c:v>ELBLAG</c:v>
                </c:pt>
                <c:pt idx="3">
                  <c:v>SZCZECIN</c:v>
                </c:pt>
                <c:pt idx="4">
                  <c:v>SWINOUJSCIE</c:v>
                </c:pt>
                <c:pt idx="5">
                  <c:v>KOŁOBRZEG/ DARŁOWO/ USTKA</c:v>
                </c:pt>
                <c:pt idx="6">
                  <c:v>POLICE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3240</c:v>
                </c:pt>
                <c:pt idx="1">
                  <c:v>3525</c:v>
                </c:pt>
                <c:pt idx="2">
                  <c:v>136</c:v>
                </c:pt>
                <c:pt idx="3">
                  <c:v>3337</c:v>
                </c:pt>
                <c:pt idx="4">
                  <c:v>4874</c:v>
                </c:pt>
                <c:pt idx="5">
                  <c:v>209</c:v>
                </c:pt>
                <c:pt idx="6">
                  <c:v>348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DEPARTURE 2011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Arkusz1!$A$2:$A$8</c:f>
              <c:strCache>
                <c:ptCount val="7"/>
                <c:pt idx="0">
                  <c:v>GDANSK</c:v>
                </c:pt>
                <c:pt idx="1">
                  <c:v>GDYNIA</c:v>
                </c:pt>
                <c:pt idx="2">
                  <c:v>ELBLAG</c:v>
                </c:pt>
                <c:pt idx="3">
                  <c:v>SZCZECIN</c:v>
                </c:pt>
                <c:pt idx="4">
                  <c:v>SWINOUJSCIE</c:v>
                </c:pt>
                <c:pt idx="5">
                  <c:v>KOŁOBRZEG/ DARŁOWO/ USTKA</c:v>
                </c:pt>
                <c:pt idx="6">
                  <c:v>POLICE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3240</c:v>
                </c:pt>
                <c:pt idx="1">
                  <c:v>3525</c:v>
                </c:pt>
                <c:pt idx="2">
                  <c:v>135</c:v>
                </c:pt>
                <c:pt idx="3">
                  <c:v>3331</c:v>
                </c:pt>
                <c:pt idx="4">
                  <c:v>4860</c:v>
                </c:pt>
                <c:pt idx="5">
                  <c:v>209</c:v>
                </c:pt>
                <c:pt idx="6">
                  <c:v>347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ARRIVAL 2012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Arkusz1!$A$2:$A$8</c:f>
              <c:strCache>
                <c:ptCount val="7"/>
                <c:pt idx="0">
                  <c:v>GDANSK</c:v>
                </c:pt>
                <c:pt idx="1">
                  <c:v>GDYNIA</c:v>
                </c:pt>
                <c:pt idx="2">
                  <c:v>ELBLAG</c:v>
                </c:pt>
                <c:pt idx="3">
                  <c:v>SZCZECIN</c:v>
                </c:pt>
                <c:pt idx="4">
                  <c:v>SWINOUJSCIE</c:v>
                </c:pt>
                <c:pt idx="5">
                  <c:v>KOŁOBRZEG/ DARŁOWO/ USTKA</c:v>
                </c:pt>
                <c:pt idx="6">
                  <c:v>POLICE</c:v>
                </c:pt>
              </c:strCache>
            </c:strRef>
          </c:cat>
          <c:val>
            <c:numRef>
              <c:f>Arkusz1!$D$2:$D$8</c:f>
              <c:numCache>
                <c:formatCode>General</c:formatCode>
                <c:ptCount val="7"/>
                <c:pt idx="0">
                  <c:v>3243</c:v>
                </c:pt>
                <c:pt idx="1">
                  <c:v>3238</c:v>
                </c:pt>
                <c:pt idx="2">
                  <c:v>231</c:v>
                </c:pt>
                <c:pt idx="3">
                  <c:v>2946</c:v>
                </c:pt>
                <c:pt idx="4">
                  <c:v>5198</c:v>
                </c:pt>
                <c:pt idx="5">
                  <c:v>347</c:v>
                </c:pt>
                <c:pt idx="6">
                  <c:v>275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DEPARTURE 2012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Arkusz1!$A$2:$A$8</c:f>
              <c:strCache>
                <c:ptCount val="7"/>
                <c:pt idx="0">
                  <c:v>GDANSK</c:v>
                </c:pt>
                <c:pt idx="1">
                  <c:v>GDYNIA</c:v>
                </c:pt>
                <c:pt idx="2">
                  <c:v>ELBLAG</c:v>
                </c:pt>
                <c:pt idx="3">
                  <c:v>SZCZECIN</c:v>
                </c:pt>
                <c:pt idx="4">
                  <c:v>SWINOUJSCIE</c:v>
                </c:pt>
                <c:pt idx="5">
                  <c:v>KOŁOBRZEG/ DARŁOWO/ USTKA</c:v>
                </c:pt>
                <c:pt idx="6">
                  <c:v>POLICE</c:v>
                </c:pt>
              </c:strCache>
            </c:strRef>
          </c:cat>
          <c:val>
            <c:numRef>
              <c:f>Arkusz1!$E$2:$E$8</c:f>
              <c:numCache>
                <c:formatCode>General</c:formatCode>
                <c:ptCount val="7"/>
                <c:pt idx="0">
                  <c:v>3243</c:v>
                </c:pt>
                <c:pt idx="1">
                  <c:v>3238</c:v>
                </c:pt>
                <c:pt idx="2">
                  <c:v>232</c:v>
                </c:pt>
                <c:pt idx="3">
                  <c:v>2913</c:v>
                </c:pt>
                <c:pt idx="4">
                  <c:v>5202</c:v>
                </c:pt>
                <c:pt idx="5">
                  <c:v>347</c:v>
                </c:pt>
                <c:pt idx="6">
                  <c:v>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271936"/>
        <c:axId val="93273472"/>
        <c:axId val="0"/>
      </c:bar3DChart>
      <c:catAx>
        <c:axId val="93271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75000"/>
                  </a:schemeClr>
                </a:solidFill>
              </a:defRPr>
            </a:pPr>
            <a:endParaRPr lang="da-DK"/>
          </a:p>
        </c:txPr>
        <c:crossAx val="93273472"/>
        <c:crosses val="autoZero"/>
        <c:auto val="1"/>
        <c:lblAlgn val="ctr"/>
        <c:lblOffset val="100"/>
        <c:noMultiLvlLbl val="0"/>
      </c:catAx>
      <c:valAx>
        <c:axId val="9327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>
                    <a:lumMod val="75000"/>
                  </a:schemeClr>
                </a:solidFill>
              </a:defRPr>
            </a:pPr>
            <a:endParaRPr lang="da-DK"/>
          </a:p>
        </c:txPr>
        <c:crossAx val="932719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solidFill>
                <a:schemeClr val="bg1">
                  <a:lumMod val="75000"/>
                </a:schemeClr>
              </a:solidFill>
            </a:defRPr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Arkusz1!$A$2:$A$7</c:f>
              <c:strCache>
                <c:ptCount val="6"/>
                <c:pt idx="0">
                  <c:v>USTKA</c:v>
                </c:pt>
                <c:pt idx="1">
                  <c:v>DARLOWO</c:v>
                </c:pt>
                <c:pt idx="2">
                  <c:v>KOLOBRZEG</c:v>
                </c:pt>
                <c:pt idx="3">
                  <c:v>SZCZECIN/SWINOUJSCIE</c:v>
                </c:pt>
                <c:pt idx="4">
                  <c:v>GDYNIA</c:v>
                </c:pt>
                <c:pt idx="5">
                  <c:v>GDANSK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6</c:v>
                </c:pt>
                <c:pt idx="1">
                  <c:v>97</c:v>
                </c:pt>
                <c:pt idx="2">
                  <c:v>288</c:v>
                </c:pt>
                <c:pt idx="3">
                  <c:v>7657</c:v>
                </c:pt>
                <c:pt idx="4">
                  <c:v>5876</c:v>
                </c:pt>
                <c:pt idx="5">
                  <c:v>5950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Arkusz1!$A$2:$A$7</c:f>
              <c:strCache>
                <c:ptCount val="6"/>
                <c:pt idx="0">
                  <c:v>USTKA</c:v>
                </c:pt>
                <c:pt idx="1">
                  <c:v>DARLOWO</c:v>
                </c:pt>
                <c:pt idx="2">
                  <c:v>KOLOBRZEG</c:v>
                </c:pt>
                <c:pt idx="3">
                  <c:v>SZCZECIN/SWINOUJSCIE</c:v>
                </c:pt>
                <c:pt idx="4">
                  <c:v>GDYNIA</c:v>
                </c:pt>
                <c:pt idx="5">
                  <c:v>GDANSK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14</c:v>
                </c:pt>
                <c:pt idx="1">
                  <c:v>222</c:v>
                </c:pt>
                <c:pt idx="2">
                  <c:v>338</c:v>
                </c:pt>
                <c:pt idx="3">
                  <c:v>7659</c:v>
                </c:pt>
                <c:pt idx="4">
                  <c:v>5426</c:v>
                </c:pt>
                <c:pt idx="5">
                  <c:v>6012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047040"/>
        <c:axId val="93048832"/>
        <c:axId val="0"/>
      </c:bar3DChart>
      <c:catAx>
        <c:axId val="930470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75000"/>
                  </a:schemeClr>
                </a:solidFill>
              </a:defRPr>
            </a:pPr>
            <a:endParaRPr lang="da-DK"/>
          </a:p>
        </c:txPr>
        <c:crossAx val="93048832"/>
        <c:crosses val="autoZero"/>
        <c:auto val="1"/>
        <c:lblAlgn val="ctr"/>
        <c:lblOffset val="100"/>
        <c:noMultiLvlLbl val="0"/>
      </c:catAx>
      <c:valAx>
        <c:axId val="930488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75000"/>
                  </a:schemeClr>
                </a:solidFill>
              </a:defRPr>
            </a:pPr>
            <a:endParaRPr lang="da-DK"/>
          </a:p>
        </c:txPr>
        <c:crossAx val="930470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solidFill>
                <a:schemeClr val="bg1">
                  <a:lumMod val="75000"/>
                </a:schemeClr>
              </a:solidFill>
            </a:defRPr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49584" cy="4959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pl-PL" sz="1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3847734" y="1"/>
            <a:ext cx="2949584" cy="4959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pl-PL" sz="1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9430307"/>
            <a:ext cx="2949584" cy="4959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pl-PL" sz="1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3847734" y="9430307"/>
            <a:ext cx="2949584" cy="4959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EC82EFDF-C7DB-4EED-A020-9E155D94C628}" type="slidenum">
              <a:t>‹nr.›</a:t>
            </a:fld>
            <a:endParaRPr lang="pl-PL" sz="1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9931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Move="1" noResize="1"/>
          </p:cNvSpPr>
          <p:nvPr/>
        </p:nvSpPr>
        <p:spPr>
          <a:xfrm>
            <a:off x="0" y="0"/>
            <a:ext cx="6797675" cy="992663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owolny kształt 2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Dowolny kształt 3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Dowolny kształt 4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Dowolny kształt 5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Dowolny kształt 6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Dowolny kształt 9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Dowolny kształt 10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Dowolny kształt 11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Dowolny kształt 12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Dowolny kształt 13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5" name="Dowolny kształt 14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Dowolny kształt 15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Dowolny kształt 16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8" name="Dowolny kształt 17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9" name="Dowolny kształt 18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1" name="Dowolny kształt 20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2" name="Dowolny kształt 21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3" name="Dowolny kształt 22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4" name="Dowolny kształt 23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5" name="Dowolny kształt 24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6" name="Dowolny kształt 25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7" name="Dowolny kształt 26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Dowolny kształt 27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9" name="Dowolny kształt 28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0" name="Dowolny kształt 29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1" name="Dowolny kształt 30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2" name="Dowolny kształt 31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3" name="Dowolny kształt 32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4" name="Dowolny kształt 33"/>
          <p:cNvSpPr/>
          <p:nvPr/>
        </p:nvSpPr>
        <p:spPr>
          <a:xfrm>
            <a:off x="0" y="0"/>
            <a:ext cx="6797675" cy="9926638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Symbol zastępczy obrazu slajdu 34"/>
          <p:cNvSpPr>
            <a:spLocks noGrp="1" noRot="1" noChangeAspect="1"/>
          </p:cNvSpPr>
          <p:nvPr>
            <p:ph type="sldImg" idx="2"/>
          </p:nvPr>
        </p:nvSpPr>
        <p:spPr>
          <a:xfrm>
            <a:off x="-14876463" y="-12806363"/>
            <a:ext cx="18007013" cy="13506451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6" name="Symbol zastępczy notatek 35"/>
          <p:cNvSpPr txBox="1">
            <a:spLocks noGrp="1"/>
          </p:cNvSpPr>
          <p:nvPr>
            <p:ph type="body" sz="quarter" idx="3"/>
          </p:nvPr>
        </p:nvSpPr>
        <p:spPr>
          <a:xfrm>
            <a:off x="679767" y="4715153"/>
            <a:ext cx="5386042" cy="44103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85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pl-PL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Arial Unicode MS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2124230" y="754658"/>
            <a:ext cx="2549216" cy="3722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386042" cy="184666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l-PL" kern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2124230" y="754658"/>
            <a:ext cx="2549216" cy="3722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386042" cy="184666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2124230" y="754658"/>
            <a:ext cx="2549216" cy="3722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386042" cy="184666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2124230" y="754658"/>
            <a:ext cx="2549216" cy="3722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386042" cy="184666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2124230" y="754658"/>
            <a:ext cx="2549216" cy="3722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386042" cy="184666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2124230" y="754658"/>
            <a:ext cx="2549216" cy="3722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386042" cy="184666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2124230" y="754658"/>
            <a:ext cx="2549216" cy="3722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386042" cy="184666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2124230" y="754658"/>
            <a:ext cx="2549216" cy="3722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386042" cy="184666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2124230" y="754658"/>
            <a:ext cx="2549216" cy="3722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386042" cy="184666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2124230" y="754658"/>
            <a:ext cx="2549216" cy="3722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386042" cy="184666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2124230" y="754658"/>
            <a:ext cx="2549216" cy="3722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386042" cy="184666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2124230" y="754658"/>
            <a:ext cx="2549216" cy="3722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386042" cy="184666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2124230" y="754658"/>
            <a:ext cx="2549216" cy="3722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153"/>
            <a:ext cx="5386042" cy="184666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421F9E-1157-4E35-ADFD-8509F49C3961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410BD5-DD0C-419F-86EB-221A3911E182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5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465138"/>
            <a:ext cx="1928813" cy="57515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38800" cy="57515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5F771E-39E3-4509-AD12-AF0F7D72A2AC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2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848D82-91CB-43C7-8A99-97E99ED1CAF8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99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71542D-F195-4A56-BAC6-E88E25FA569F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36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7BF3F6-3D9B-4C1C-AB62-F9A00F7A8B49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1613" cy="4473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1213" y="1604963"/>
            <a:ext cx="4013200" cy="4473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8A9974-E71C-4CDD-85AE-83F67FF67613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7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4F8E95-742E-4A28-B63F-79DE65DB9C05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3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1C542C-5809-44DF-96E9-AB687606763B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09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CBFD3B-0D6F-4F1A-99A4-255CB07E2BDC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60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A0287A-512F-433F-AB0E-BD139AA17F53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41A4EF-E461-4A28-88E1-AFD35D6BCD98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8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604FF6-90D7-49EC-847E-33D0002116AB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74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249405-490A-4AB0-9070-9C1DE950FB9E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8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75463" y="430213"/>
            <a:ext cx="2138362" cy="56483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430213"/>
            <a:ext cx="6265863" cy="56483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157374-343B-41C2-8D2F-AC85FD2CDA02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4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BAFB28-09FB-41DF-8F56-AD4FFC448FA9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6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3013" cy="423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1213" y="1981200"/>
            <a:ext cx="3784600" cy="423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6CA458-2D54-46CE-A038-A750C4798D7B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9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A5E4A2-D9AB-4AE5-A953-F7CE10CAD726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6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086999-0755-4BC6-910B-2DBDF5F0A7DC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2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D80427-36E2-4EBB-9BAE-17FBA29F46D2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4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B86D24-6B99-449C-9509-7D479D1A5033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2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283967-D0D4-44F6-BC0F-A65BA5DBDF47}" type="slidenum"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76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rgbClr val="000000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-8410680" y="6480"/>
            <a:ext cx="17543520" cy="13690440"/>
            <a:chOff x="-8410680" y="6480"/>
            <a:chExt cx="17543520" cy="13690440"/>
          </a:xfrm>
        </p:grpSpPr>
        <p:sp>
          <p:nvSpPr>
            <p:cNvPr id="3" name="Dowolny kształt 2"/>
            <p:cNvSpPr/>
            <p:nvPr/>
          </p:nvSpPr>
          <p:spPr>
            <a:xfrm>
              <a:off x="5388120" y="1590840"/>
              <a:ext cx="3744720" cy="5260680"/>
            </a:xfrm>
            <a:custGeom>
              <a:avLst/>
              <a:gdLst>
                <a:gd name="f0" fmla="val 0"/>
                <a:gd name="f1" fmla="val 1905"/>
                <a:gd name="f2" fmla="val 3312"/>
                <a:gd name="f3" fmla="val 2358"/>
                <a:gd name="f4" fmla="val 3313"/>
                <a:gd name="f5" fmla="val 1437"/>
                <a:gd name="f6" fmla="val 201"/>
                <a:gd name="f7" fmla="val 150"/>
                <a:gd name="f8" fmla="val 366"/>
                <a:gd name="f9" fmla="val 279"/>
                <a:gd name="f10" fmla="val 552"/>
                <a:gd name="f11" fmla="val 441"/>
                <a:gd name="f12" fmla="val 732"/>
                <a:gd name="f13" fmla="val 612"/>
                <a:gd name="f14" fmla="val 996"/>
                <a:gd name="f15" fmla="val 903"/>
                <a:gd name="f16" fmla="val 1230"/>
                <a:gd name="f17" fmla="val 1212"/>
                <a:gd name="f18" fmla="val 1400"/>
                <a:gd name="f19" fmla="val 1482"/>
                <a:gd name="f20" fmla="val 1548"/>
                <a:gd name="f21" fmla="val 1761"/>
                <a:gd name="f22" fmla="val 1665"/>
                <a:gd name="f23" fmla="val 2040"/>
                <a:gd name="f24" fmla="val 1751"/>
                <a:gd name="f25" fmla="val 2295"/>
                <a:gd name="f26" fmla="val 1809"/>
                <a:gd name="f27" fmla="val 2511"/>
                <a:gd name="f28" fmla="val 1863"/>
                <a:gd name="f29" fmla="val 2778"/>
                <a:gd name="f30" fmla="val 1890"/>
                <a:gd name="f31" fmla="val 301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359" h="3314">
                  <a:moveTo>
                    <a:pt x="f1" y="f2"/>
                  </a:moveTo>
                  <a:lnTo>
                    <a:pt x="f3" y="f4"/>
                  </a:lnTo>
                  <a:lnTo>
                    <a:pt x="f3" y="f5"/>
                  </a:lnTo>
                  <a:lnTo>
                    <a:pt x="f0" y="f0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1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l-PL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" name="Dowolny kształt 3"/>
            <p:cNvSpPr/>
            <p:nvPr/>
          </p:nvSpPr>
          <p:spPr>
            <a:xfrm>
              <a:off x="-8410680" y="6480"/>
              <a:ext cx="16821360" cy="13690440"/>
            </a:xfrm>
            <a:custGeom>
              <a:avLst>
                <a:gd name="f0" fmla="val 21600000"/>
                <a:gd name="f1" fmla="val 540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799 f16 1"/>
                <a:gd name="f25" fmla="*/ 21599 f16 1"/>
                <a:gd name="f26" fmla="*/ 1079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12600">
              <a:solidFill>
                <a:srgbClr val="3366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l-PL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5" name="Symbol zastępczy tytułu 4"/>
          <p:cNvSpPr txBox="1">
            <a:spLocks noGrp="1"/>
          </p:cNvSpPr>
          <p:nvPr>
            <p:ph type="title"/>
          </p:nvPr>
        </p:nvSpPr>
        <p:spPr>
          <a:xfrm>
            <a:off x="685799" y="464760"/>
            <a:ext cx="7719840" cy="1433160"/>
          </a:xfrm>
          <a:prstGeom prst="rect">
            <a:avLst/>
          </a:prstGeom>
          <a:noFill/>
          <a:ln>
            <a:noFill/>
          </a:ln>
        </p:spPr>
        <p:txBody>
          <a:bodyPr vert="horz" lIns="92160" tIns="46080" rIns="92160" bIns="4608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6" name="Symbol zastępczy daty 5"/>
          <p:cNvSpPr txBox="1">
            <a:spLocks noGrp="1"/>
          </p:cNvSpPr>
          <p:nvPr>
            <p:ph type="dt" sz="half" idx="2"/>
          </p:nvPr>
        </p:nvSpPr>
        <p:spPr>
          <a:xfrm>
            <a:off x="685799" y="6222599"/>
            <a:ext cx="1852560" cy="458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l-PL" sz="2400" b="0" i="0" u="none" strike="noStrike" baseline="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3"/>
          </p:nvPr>
        </p:nvSpPr>
        <p:spPr>
          <a:xfrm>
            <a:off x="3124079" y="6222599"/>
            <a:ext cx="2843280" cy="458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l-PL" sz="2400" b="0" i="0" u="none" strike="noStrike" baseline="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8" name="Symbol zastępczy numeru slajdu 7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22599"/>
            <a:ext cx="1852560" cy="458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l-PL" sz="2400" b="0" i="0" u="none" strike="noStrike" baseline="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27FCB8E9-A238-438B-95C9-D78E72D04D0B}" type="slidenum">
              <a:t>‹nr.›</a:t>
            </a:fld>
            <a:endParaRPr lang="pl-PL"/>
          </a:p>
        </p:txBody>
      </p:sp>
      <p:sp>
        <p:nvSpPr>
          <p:cNvPr id="9" name="Symbol zastępczy tekstu 8"/>
          <p:cNvSpPr txBox="1">
            <a:spLocks noGrp="1"/>
          </p:cNvSpPr>
          <p:nvPr>
            <p:ph type="body" idx="1"/>
          </p:nvPr>
        </p:nvSpPr>
        <p:spPr>
          <a:xfrm>
            <a:off x="685799" y="1980720"/>
            <a:ext cx="7719840" cy="42354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pl-PL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pl-PL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pl-PL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pl-PL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pl-PL" sz="4400" b="0" i="0" u="none" strike="noStrike" baseline="0">
          <a:ln>
            <a:noFill/>
          </a:ln>
          <a:solidFill>
            <a:srgbClr val="FFCC66"/>
          </a:solidFill>
          <a:effectLst>
            <a:outerShdw dist="17961" dir="2700000">
              <a:scrgbClr r="0" g="0" b="0"/>
            </a:outerShdw>
          </a:effectLst>
          <a:latin typeface="Arial" pitchFamily="34"/>
          <a:ea typeface="Arial Unicode MS" pitchFamily="2"/>
          <a:cs typeface="Arial Unicode MS" pitchFamily="2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pl-PL" sz="3200" b="0" i="0" u="none" strike="noStrike" baseline="0">
          <a:ln>
            <a:noFill/>
          </a:ln>
          <a:solidFill>
            <a:srgbClr val="FFFFFF"/>
          </a:solidFill>
          <a:latin typeface="Times New Roman" pitchFamily="18"/>
          <a:ea typeface="Arial Unicode MS" pitchFamily="2"/>
          <a:cs typeface="Arial Unicode MS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rgbClr val="000000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-7761240" y="1465200"/>
            <a:ext cx="16905239" cy="10785599"/>
            <a:chOff x="-7761240" y="1465200"/>
            <a:chExt cx="16905239" cy="10785599"/>
          </a:xfrm>
        </p:grpSpPr>
        <p:sp>
          <p:nvSpPr>
            <p:cNvPr id="3" name="Dowolny kształt 2"/>
            <p:cNvSpPr/>
            <p:nvPr/>
          </p:nvSpPr>
          <p:spPr>
            <a:xfrm>
              <a:off x="3271679" y="2709719"/>
              <a:ext cx="5872320" cy="4148280"/>
            </a:xfrm>
            <a:custGeom>
              <a:avLst/>
              <a:gdLst>
                <a:gd name="f0" fmla="val 0"/>
                <a:gd name="f1" fmla="val 1523"/>
                <a:gd name="f2" fmla="val 2611"/>
                <a:gd name="f3" fmla="val 3698"/>
                <a:gd name="f4" fmla="val 2612"/>
                <a:gd name="f5" fmla="val 2228"/>
                <a:gd name="f6" fmla="val 160"/>
                <a:gd name="f7" fmla="val 118"/>
                <a:gd name="f8" fmla="val 292"/>
                <a:gd name="f9" fmla="val 219"/>
                <a:gd name="f10" fmla="val 441"/>
                <a:gd name="f11" fmla="val 347"/>
                <a:gd name="f12" fmla="val 585"/>
                <a:gd name="f13" fmla="val 482"/>
                <a:gd name="f14" fmla="val 796"/>
                <a:gd name="f15" fmla="val 711"/>
                <a:gd name="f16" fmla="val 983"/>
                <a:gd name="f17" fmla="val 955"/>
                <a:gd name="f18" fmla="val 1119"/>
                <a:gd name="f19" fmla="val 1168"/>
                <a:gd name="f20" fmla="val 1238"/>
                <a:gd name="f21" fmla="val 1388"/>
                <a:gd name="f22" fmla="val 1331"/>
                <a:gd name="f23" fmla="val 1608"/>
                <a:gd name="f24" fmla="val 1400"/>
                <a:gd name="f25" fmla="val 1809"/>
                <a:gd name="f26" fmla="val 1447"/>
                <a:gd name="f27" fmla="val 1979"/>
                <a:gd name="f28" fmla="val 1490"/>
                <a:gd name="f29" fmla="val 2190"/>
                <a:gd name="f30" fmla="val 1511"/>
                <a:gd name="f31" fmla="val 237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699" h="2613">
                  <a:moveTo>
                    <a:pt x="f1" y="f2"/>
                  </a:moveTo>
                  <a:lnTo>
                    <a:pt x="f3" y="f4"/>
                  </a:lnTo>
                  <a:lnTo>
                    <a:pt x="f3" y="f5"/>
                  </a:lnTo>
                  <a:lnTo>
                    <a:pt x="f0" y="f0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1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l-PL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" name="Dowolny kształt 3"/>
            <p:cNvSpPr/>
            <p:nvPr/>
          </p:nvSpPr>
          <p:spPr>
            <a:xfrm>
              <a:off x="-7761240" y="1465200"/>
              <a:ext cx="13452480" cy="10785599"/>
            </a:xfrm>
            <a:custGeom>
              <a:avLst>
                <a:gd name="f0" fmla="val 5400000"/>
                <a:gd name="f1" fmla="val 540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799 f16 1"/>
                <a:gd name="f25" fmla="*/ 21599 f16 1"/>
                <a:gd name="f26" fmla="*/ 10799 f17 1"/>
                <a:gd name="f27" fmla="*/ 174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12600">
              <a:solidFill>
                <a:srgbClr val="3366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l-PL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5" name="Symbol zastępczy tytułu 4"/>
          <p:cNvSpPr txBox="1">
            <a:spLocks noGrp="1"/>
          </p:cNvSpPr>
          <p:nvPr>
            <p:ph type="title"/>
          </p:nvPr>
        </p:nvSpPr>
        <p:spPr>
          <a:xfrm>
            <a:off x="1293840" y="429840"/>
            <a:ext cx="7719840" cy="1433160"/>
          </a:xfrm>
          <a:prstGeom prst="rect">
            <a:avLst/>
          </a:prstGeom>
          <a:noFill/>
          <a:ln>
            <a:noFill/>
          </a:ln>
        </p:spPr>
        <p:txBody>
          <a:bodyPr vert="horz" lIns="92160" tIns="46080" rIns="92160" bIns="4608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6" name="Symbol zastępczy daty 5"/>
          <p:cNvSpPr txBox="1">
            <a:spLocks noGrp="1"/>
          </p:cNvSpPr>
          <p:nvPr>
            <p:ph type="dt" sz="half" idx="2"/>
          </p:nvPr>
        </p:nvSpPr>
        <p:spPr>
          <a:xfrm>
            <a:off x="685799" y="6248520"/>
            <a:ext cx="1852560" cy="405000"/>
          </a:xfrm>
          <a:prstGeom prst="rect">
            <a:avLst/>
          </a:prstGeom>
          <a:noFill/>
          <a:ln>
            <a:noFill/>
          </a:ln>
        </p:spPr>
        <p:txBody>
          <a:bodyPr wrap="square" lIns="92160" tIns="46080" rIns="92160" bIns="46080" anchor="ctr" anchorCtr="0"/>
          <a:lstStyle>
            <a:lvl1pPr marL="0" marR="0" lvl="0" indent="0" rtl="0" hangingPunct="0">
              <a:buNone/>
              <a:tabLst/>
              <a:defRPr lang="pl-PL" sz="1400" kern="12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3"/>
          </p:nvPr>
        </p:nvSpPr>
        <p:spPr>
          <a:xfrm>
            <a:off x="3124079" y="6248520"/>
            <a:ext cx="2843280" cy="405000"/>
          </a:xfrm>
          <a:prstGeom prst="rect">
            <a:avLst/>
          </a:prstGeom>
          <a:noFill/>
          <a:ln>
            <a:noFill/>
          </a:ln>
        </p:spPr>
        <p:txBody>
          <a:bodyPr wrap="square" lIns="92160" tIns="46080" rIns="92160" bIns="46080" anchor="ctr" anchorCtr="0"/>
          <a:lstStyle>
            <a:lvl1pPr marL="0" marR="0" lvl="0" indent="0" algn="ctr" rtl="0" hangingPunct="0">
              <a:buNone/>
              <a:tabLst/>
              <a:defRPr lang="pl-PL" sz="1400" kern="12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8" name="Symbol zastępczy numeru slajdu 7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8520"/>
            <a:ext cx="1852560" cy="405000"/>
          </a:xfrm>
          <a:prstGeom prst="rect">
            <a:avLst/>
          </a:prstGeom>
          <a:noFill/>
          <a:ln>
            <a:noFill/>
          </a:ln>
        </p:spPr>
        <p:txBody>
          <a:bodyPr wrap="square" lIns="92160" tIns="46080" rIns="92160" bIns="46080" anchor="ctr" anchorCtr="0"/>
          <a:lstStyle>
            <a:lvl1pPr marL="0" marR="0" lvl="0" indent="0" algn="r" rtl="0" hangingPunct="0">
              <a:buNone/>
              <a:tabLst/>
              <a:defRPr lang="pl-PL" sz="1400" kern="12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EA473F9-5B88-4E84-ACCA-59FDE079C0F4}" type="slidenum">
              <a:t>‹nr.›</a:t>
            </a:fld>
            <a:endParaRPr lang="pl-PL"/>
          </a:p>
        </p:txBody>
      </p:sp>
      <p:sp>
        <p:nvSpPr>
          <p:cNvPr id="9" name="Symbol zastępczy tekstu 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177040" cy="44740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pl-PL" sz="32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pl-PL" sz="32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pl-PL" sz="2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pl-PL" sz="24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pl-PL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l-PL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l-PL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l-PL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l-PL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l-PL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pl-PL" sz="4400" b="0" i="0" u="none" strike="noStrike" kern="1200" baseline="0">
          <a:ln>
            <a:noFill/>
          </a:ln>
          <a:solidFill>
            <a:srgbClr val="FFCC66"/>
          </a:solidFill>
          <a:effectLst>
            <a:outerShdw dist="17961" dir="2700000">
              <a:scrgbClr r="0" g="0" b="0"/>
            </a:outerShdw>
          </a:effectLst>
          <a:latin typeface="Arial" pitchFamily="34"/>
          <a:ea typeface="Arial Unicode MS" pitchFamily="2"/>
          <a:cs typeface="Arial Unicode MS" pitchFamily="2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pl-PL" sz="3200" b="0" i="0" u="none" strike="noStrike" kern="1200" baseline="0">
          <a:ln>
            <a:noFill/>
          </a:ln>
          <a:solidFill>
            <a:srgbClr val="FFFFFF"/>
          </a:solidFill>
          <a:latin typeface="Times New Roman" pitchFamily="18"/>
          <a:ea typeface="Arial Unicode MS" pitchFamily="2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4.gif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3.bin"/><Relationship Id="rId9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3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"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701640" y="851040"/>
            <a:ext cx="7772400" cy="963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b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4400" b="1" i="0" u="none" strike="noStrike" baseline="0" dirty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BPAC </a:t>
            </a:r>
            <a:r>
              <a:rPr lang="pl-PL" sz="4400" b="1" i="0" u="none" strike="noStrike" baseline="0" dirty="0" smtClean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2013 </a:t>
            </a:r>
            <a:r>
              <a:rPr lang="pl-PL" sz="4400" b="1" i="0" u="none" strike="noStrike" baseline="0" dirty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- </a:t>
            </a:r>
            <a:r>
              <a:rPr lang="pl-PL" sz="4400" b="1" i="0" u="none" strike="noStrike" baseline="0" dirty="0" smtClean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HELSINKI</a:t>
            </a:r>
            <a:endParaRPr lang="pl-PL" sz="4400" b="1" i="0" u="none" strike="noStrike" baseline="0" dirty="0">
              <a:ln>
                <a:noFill/>
              </a:ln>
              <a:solidFill>
                <a:srgbClr val="FFCC66"/>
              </a:solidFill>
              <a:effectLst>
                <a:outerShdw dist="17961" dir="2700000">
                  <a:scrgbClr r="0" g="0" b="0"/>
                </a:outerShdw>
              </a:effectLst>
              <a:latin typeface="Candara" pitchFamily="34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owolny kształt 2"/>
          <p:cNvSpPr/>
          <p:nvPr/>
        </p:nvSpPr>
        <p:spPr>
          <a:xfrm>
            <a:off x="1353960" y="5040000"/>
            <a:ext cx="6400799" cy="1060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rPr>
              <a:t>Capt. Kazimierz Goworowski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rPr>
              <a:t>UMS Marbalco Co. Ltd.</a:t>
            </a:r>
          </a:p>
        </p:txBody>
      </p:sp>
      <p:pic>
        <p:nvPicPr>
          <p:cNvPr id="4" name="Obraz 3"/>
          <p:cNvPicPr>
            <a:picLocks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919999" y="128520"/>
            <a:ext cx="1080000" cy="658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iekt 4"/>
          <p:cNvGraphicFramePr/>
          <p:nvPr/>
        </p:nvGraphicFramePr>
        <p:xfrm>
          <a:off x="3836880" y="2435400"/>
          <a:ext cx="1266840" cy="152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Obraz - mapa bitowa" r:id="rId6" imgW="657317" imgH="790476" progId="PBrush">
                  <p:embed/>
                </p:oleObj>
              </mc:Choice>
              <mc:Fallback>
                <p:oleObj name="Obraz - mapa bitowa" r:id="rId6" imgW="657317" imgH="790476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36880" y="2435400"/>
                        <a:ext cx="1266840" cy="152388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0">
                        <a:solidFill>
                          <a:srgbClr val="00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129399"/>
            <a:ext cx="1080000" cy="65898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20360" y="309240"/>
            <a:ext cx="7737479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>
                <a:latin typeface="Candara" pitchFamily="34"/>
              </a:rPr>
              <a:t>Port of Szczecin</a:t>
            </a:r>
          </a:p>
        </p:txBody>
      </p:sp>
      <p:sp>
        <p:nvSpPr>
          <p:cNvPr id="4" name="Dowolny kształt 3"/>
          <p:cNvSpPr/>
          <p:nvPr/>
        </p:nvSpPr>
        <p:spPr>
          <a:xfrm>
            <a:off x="5022720" y="5068800"/>
            <a:ext cx="2178360" cy="912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1800" b="0" i="0" u="sng" strike="noStrike" baseline="0">
              <a:ln>
                <a:noFill/>
              </a:ln>
              <a:solidFill>
                <a:srgbClr val="FFFFFF"/>
              </a:solidFill>
              <a:uFillTx/>
              <a:latin typeface="Candara" pitchFamily="34"/>
              <a:ea typeface="Arial Unicode MS" pitchFamily="2"/>
              <a:cs typeface="Arial Unicode MS" pitchFamily="2"/>
            </a:endParaRP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Max vessel's  length: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Max draught:</a:t>
            </a:r>
          </a:p>
        </p:txBody>
      </p:sp>
      <p:sp>
        <p:nvSpPr>
          <p:cNvPr id="5" name="Dowolny kształt 4"/>
          <p:cNvSpPr/>
          <p:nvPr/>
        </p:nvSpPr>
        <p:spPr>
          <a:xfrm>
            <a:off x="7199279" y="5343480"/>
            <a:ext cx="793800" cy="776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8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215 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8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9,15 m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1640" y="1425600"/>
            <a:ext cx="3780000" cy="52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00720" y="1440000"/>
            <a:ext cx="431928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129399"/>
            <a:ext cx="1080000" cy="658983"/>
          </a:xfrm>
          <a:prstGeom prst="rect">
            <a:avLst/>
          </a:prstGeom>
        </p:spPr>
      </p:pic>
      <p:pic>
        <p:nvPicPr>
          <p:cNvPr id="9" name="Obraz 8"/>
          <p:cNvPicPr>
            <a:picLocks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919999" y="128520"/>
            <a:ext cx="1080000" cy="6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20360" y="535793"/>
            <a:ext cx="7807320" cy="708613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2000" dirty="0">
                <a:latin typeface="Candara" pitchFamily="34"/>
                <a:cs typeface="Times New Roman" pitchFamily="18"/>
              </a:rPr>
              <a:t>Statistics of vessels </a:t>
            </a:r>
            <a:r>
              <a:rPr lang="pl-PL" sz="2000" dirty="0">
                <a:latin typeface="Candara" pitchFamily="34"/>
                <a:cs typeface="Times New Roman" pitchFamily="18"/>
              </a:rPr>
              <a:t/>
            </a:r>
            <a:br>
              <a:rPr lang="pl-PL" sz="2000" dirty="0">
                <a:latin typeface="Candara" pitchFamily="34"/>
                <a:cs typeface="Times New Roman" pitchFamily="18"/>
              </a:rPr>
            </a:br>
            <a:r>
              <a:rPr lang="pl-PL" sz="2000" dirty="0" err="1">
                <a:latin typeface="Candara" pitchFamily="34"/>
                <a:cs typeface="Times New Roman" pitchFamily="18"/>
              </a:rPr>
              <a:t>Arrivals</a:t>
            </a:r>
            <a:r>
              <a:rPr lang="en-US" sz="2000" dirty="0">
                <a:latin typeface="Candara" pitchFamily="34"/>
                <a:cs typeface="Times New Roman" pitchFamily="18"/>
              </a:rPr>
              <a:t> and departures to Polish Ports in Year </a:t>
            </a:r>
            <a:r>
              <a:rPr lang="en-US" sz="2000" dirty="0" smtClean="0">
                <a:latin typeface="Candara" pitchFamily="34"/>
                <a:cs typeface="Times New Roman" pitchFamily="18"/>
              </a:rPr>
              <a:t>201</a:t>
            </a:r>
            <a:r>
              <a:rPr lang="pl-PL" sz="2000" dirty="0" smtClean="0">
                <a:latin typeface="Candara" pitchFamily="34"/>
                <a:cs typeface="Times New Roman" pitchFamily="18"/>
              </a:rPr>
              <a:t>2</a:t>
            </a:r>
            <a:r>
              <a:rPr lang="en-US" sz="2000" dirty="0" smtClean="0">
                <a:latin typeface="Candara" pitchFamily="34"/>
                <a:cs typeface="Times New Roman" pitchFamily="18"/>
              </a:rPr>
              <a:t> </a:t>
            </a:r>
            <a:r>
              <a:rPr lang="en-US" sz="2000" dirty="0">
                <a:latin typeface="Candara" pitchFamily="34"/>
                <a:cs typeface="Times New Roman" pitchFamily="18"/>
              </a:rPr>
              <a:t>comparing to </a:t>
            </a:r>
            <a:r>
              <a:rPr lang="en-US" sz="2000" dirty="0" smtClean="0">
                <a:latin typeface="Candara" pitchFamily="34"/>
                <a:cs typeface="Times New Roman" pitchFamily="18"/>
              </a:rPr>
              <a:t>201</a:t>
            </a:r>
            <a:r>
              <a:rPr lang="pl-PL" sz="2000" dirty="0" smtClean="0">
                <a:latin typeface="Candara" pitchFamily="34"/>
                <a:cs typeface="Times New Roman" pitchFamily="18"/>
              </a:rPr>
              <a:t>1</a:t>
            </a:r>
            <a:endParaRPr lang="en-US" sz="2000" dirty="0">
              <a:latin typeface="Candara" pitchFamily="34"/>
              <a:cs typeface="Times New Roman" pitchFamily="18"/>
            </a:endParaRPr>
          </a:p>
        </p:txBody>
      </p:sp>
      <p:graphicFrame>
        <p:nvGraphicFramePr>
          <p:cNvPr id="3" name="Obiekt 2"/>
          <p:cNvGraphicFramePr/>
          <p:nvPr>
            <p:extLst>
              <p:ext uri="{D42A27DB-BD31-4B8C-83A1-F6EECF244321}">
                <p14:modId xmlns:p14="http://schemas.microsoft.com/office/powerpoint/2010/main" val="3733710836"/>
              </p:ext>
            </p:extLst>
          </p:nvPr>
        </p:nvGraphicFramePr>
        <p:xfrm>
          <a:off x="657225" y="1312863"/>
          <a:ext cx="7291388" cy="207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Document" r:id="rId5" imgW="8578419" imgH="2441980" progId="Word.Document.8">
                  <p:embed/>
                </p:oleObj>
              </mc:Choice>
              <mc:Fallback>
                <p:oleObj name="Document" r:id="rId5" imgW="8578419" imgH="24419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7225" y="1312863"/>
                        <a:ext cx="7291388" cy="2074862"/>
                      </a:xfrm>
                      <a:prstGeom prst="rect">
                        <a:avLst/>
                      </a:prstGeom>
                      <a:noFill/>
                      <a:ln w="0">
                        <a:solidFill>
                          <a:schemeClr val="accent1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129399"/>
            <a:ext cx="1080000" cy="658983"/>
          </a:xfrm>
          <a:prstGeom prst="rect">
            <a:avLst/>
          </a:prstGeo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4150582782"/>
              </p:ext>
            </p:extLst>
          </p:nvPr>
        </p:nvGraphicFramePr>
        <p:xfrm>
          <a:off x="701640" y="3573016"/>
          <a:ext cx="7218360" cy="291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" name="Obraz 6"/>
          <p:cNvPicPr>
            <a:picLocks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7919999" y="128520"/>
            <a:ext cx="1080000" cy="6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85799" y="128160"/>
            <a:ext cx="7772400" cy="118980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2400" dirty="0">
                <a:latin typeface="Candara" pitchFamily="34"/>
                <a:cs typeface="Times New Roman" pitchFamily="18"/>
              </a:rPr>
              <a:t>Statistics in All Pilots Stations </a:t>
            </a:r>
            <a:r>
              <a:rPr lang="pl-PL" sz="2400" dirty="0">
                <a:latin typeface="Candara" pitchFamily="34"/>
                <a:cs typeface="Times New Roman" pitchFamily="18"/>
              </a:rPr>
              <a:t/>
            </a:r>
            <a:br>
              <a:rPr lang="pl-PL" sz="2400" dirty="0">
                <a:latin typeface="Candara" pitchFamily="34"/>
                <a:cs typeface="Times New Roman" pitchFamily="18"/>
              </a:rPr>
            </a:br>
            <a:r>
              <a:rPr lang="en-US" sz="2400" dirty="0">
                <a:latin typeface="Candara" pitchFamily="34"/>
                <a:cs typeface="Times New Roman" pitchFamily="18"/>
              </a:rPr>
              <a:t>in Year </a:t>
            </a:r>
            <a:r>
              <a:rPr lang="en-US" sz="2400" dirty="0" smtClean="0">
                <a:latin typeface="Candara" pitchFamily="34"/>
                <a:cs typeface="Times New Roman" pitchFamily="18"/>
              </a:rPr>
              <a:t>201</a:t>
            </a:r>
            <a:r>
              <a:rPr lang="pl-PL" sz="2400" dirty="0" smtClean="0">
                <a:latin typeface="Candara" pitchFamily="34"/>
                <a:cs typeface="Times New Roman" pitchFamily="18"/>
              </a:rPr>
              <a:t>2</a:t>
            </a:r>
            <a:r>
              <a:rPr lang="en-US" sz="2400" dirty="0" smtClean="0">
                <a:latin typeface="Candara" pitchFamily="34"/>
                <a:cs typeface="Times New Roman" pitchFamily="18"/>
              </a:rPr>
              <a:t> </a:t>
            </a:r>
            <a:r>
              <a:rPr lang="en-US" sz="2400" dirty="0">
                <a:latin typeface="Candara" pitchFamily="34"/>
                <a:cs typeface="Times New Roman" pitchFamily="18"/>
              </a:rPr>
              <a:t>comparing to </a:t>
            </a:r>
            <a:r>
              <a:rPr lang="en-US" sz="2400" dirty="0" smtClean="0">
                <a:latin typeface="Candara" pitchFamily="34"/>
                <a:cs typeface="Times New Roman" pitchFamily="18"/>
              </a:rPr>
              <a:t>201</a:t>
            </a:r>
            <a:r>
              <a:rPr lang="pl-PL" sz="2400" dirty="0" smtClean="0">
                <a:latin typeface="Candara" pitchFamily="34"/>
                <a:cs typeface="Times New Roman" pitchFamily="18"/>
              </a:rPr>
              <a:t>1</a:t>
            </a:r>
            <a:r>
              <a:rPr lang="pl-PL" sz="2400" dirty="0">
                <a:latin typeface="Candara" pitchFamily="34"/>
                <a:cs typeface="Times New Roman" pitchFamily="18"/>
              </a:rPr>
              <a:t/>
            </a:r>
            <a:br>
              <a:rPr lang="pl-PL" sz="2400" dirty="0">
                <a:latin typeface="Candara" pitchFamily="34"/>
                <a:cs typeface="Times New Roman" pitchFamily="18"/>
              </a:rPr>
            </a:br>
            <a:endParaRPr lang="pl-PL" sz="2400" dirty="0">
              <a:latin typeface="Candara" pitchFamily="34"/>
              <a:cs typeface="Times New Roman" pitchFamily="18"/>
            </a:endParaRPr>
          </a:p>
        </p:txBody>
      </p:sp>
      <p:graphicFrame>
        <p:nvGraphicFramePr>
          <p:cNvPr id="3" name="Obiekt 2"/>
          <p:cNvGraphicFramePr/>
          <p:nvPr>
            <p:extLst>
              <p:ext uri="{D42A27DB-BD31-4B8C-83A1-F6EECF244321}">
                <p14:modId xmlns:p14="http://schemas.microsoft.com/office/powerpoint/2010/main" val="945276845"/>
              </p:ext>
            </p:extLst>
          </p:nvPr>
        </p:nvGraphicFramePr>
        <p:xfrm>
          <a:off x="187325" y="1055688"/>
          <a:ext cx="8721725" cy="37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Document" r:id="rId5" imgW="8133580" imgH="3487361" progId="Word.Document.8">
                  <p:embed/>
                </p:oleObj>
              </mc:Choice>
              <mc:Fallback>
                <p:oleObj name="Document" r:id="rId5" imgW="8133580" imgH="348736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325" y="1055688"/>
                        <a:ext cx="8721725" cy="372745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129399"/>
            <a:ext cx="1080000" cy="658983"/>
          </a:xfrm>
          <a:prstGeom prst="rect">
            <a:avLst/>
          </a:prstGeo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557160626"/>
              </p:ext>
            </p:extLst>
          </p:nvPr>
        </p:nvGraphicFramePr>
        <p:xfrm>
          <a:off x="161639" y="4437112"/>
          <a:ext cx="8837999" cy="239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" name="Obraz 6"/>
          <p:cNvPicPr>
            <a:picLocks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7919999" y="128520"/>
            <a:ext cx="1080000" cy="6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85799" y="585360"/>
            <a:ext cx="7772400" cy="118980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2400" dirty="0">
                <a:latin typeface="Candara" pitchFamily="34"/>
                <a:cs typeface="Times New Roman" pitchFamily="18"/>
              </a:rPr>
              <a:t>„ PILOT EXEMPTION CERTIFICATES „</a:t>
            </a:r>
            <a:r>
              <a:rPr lang="pl-PL" sz="2400" dirty="0">
                <a:latin typeface="Candara" pitchFamily="34"/>
                <a:cs typeface="Times New Roman" pitchFamily="18"/>
              </a:rPr>
              <a:t/>
            </a:r>
            <a:br>
              <a:rPr lang="pl-PL" sz="2400" dirty="0">
                <a:latin typeface="Candara" pitchFamily="34"/>
                <a:cs typeface="Times New Roman" pitchFamily="18"/>
              </a:rPr>
            </a:br>
            <a:r>
              <a:rPr lang="en-US" sz="2400" dirty="0">
                <a:latin typeface="Candara" pitchFamily="34"/>
                <a:cs typeface="Times New Roman" pitchFamily="18"/>
              </a:rPr>
              <a:t>Issued in Year </a:t>
            </a:r>
            <a:r>
              <a:rPr lang="en-US" sz="2400" dirty="0" smtClean="0">
                <a:latin typeface="Candara" pitchFamily="34"/>
                <a:cs typeface="Times New Roman" pitchFamily="18"/>
              </a:rPr>
              <a:t>201</a:t>
            </a:r>
            <a:r>
              <a:rPr lang="pl-PL" sz="2400" dirty="0" smtClean="0">
                <a:latin typeface="Candara" pitchFamily="34"/>
                <a:cs typeface="Times New Roman" pitchFamily="18"/>
              </a:rPr>
              <a:t>2</a:t>
            </a:r>
            <a:r>
              <a:rPr lang="pl-PL" sz="2400" dirty="0">
                <a:latin typeface="Cambria" pitchFamily="18"/>
                <a:cs typeface="Times New Roman" pitchFamily="18"/>
              </a:rPr>
              <a:t/>
            </a:r>
            <a:br>
              <a:rPr lang="pl-PL" sz="2400" dirty="0">
                <a:latin typeface="Cambria" pitchFamily="18"/>
                <a:cs typeface="Times New Roman" pitchFamily="18"/>
              </a:rPr>
            </a:br>
            <a:endParaRPr lang="pl-PL" sz="2400" dirty="0">
              <a:latin typeface="Cambria" pitchFamily="18"/>
              <a:cs typeface="Times New Roman" pitchFamily="18"/>
            </a:endParaRPr>
          </a:p>
        </p:txBody>
      </p:sp>
      <p:graphicFrame>
        <p:nvGraphicFramePr>
          <p:cNvPr id="3" name="Obiekt 2"/>
          <p:cNvGraphicFramePr/>
          <p:nvPr>
            <p:extLst>
              <p:ext uri="{D42A27DB-BD31-4B8C-83A1-F6EECF244321}">
                <p14:modId xmlns:p14="http://schemas.microsoft.com/office/powerpoint/2010/main" val="1025407629"/>
              </p:ext>
            </p:extLst>
          </p:nvPr>
        </p:nvGraphicFramePr>
        <p:xfrm>
          <a:off x="257175" y="1465263"/>
          <a:ext cx="8582025" cy="51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Document" r:id="rId5" imgW="7908646" imgH="4729740" progId="Word.Document.8">
                  <p:embed/>
                </p:oleObj>
              </mc:Choice>
              <mc:Fallback>
                <p:oleObj name="Document" r:id="rId5" imgW="7908646" imgH="472974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175" y="1465263"/>
                        <a:ext cx="8582025" cy="5122862"/>
                      </a:xfrm>
                      <a:prstGeom prst="rect">
                        <a:avLst/>
                      </a:prstGeom>
                      <a:noFill/>
                      <a:ln w="0">
                        <a:solidFill>
                          <a:srgbClr val="00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129399"/>
            <a:ext cx="1080000" cy="658983"/>
          </a:xfrm>
          <a:prstGeom prst="rect">
            <a:avLst/>
          </a:prstGeom>
        </p:spPr>
      </p:pic>
      <p:pic>
        <p:nvPicPr>
          <p:cNvPr id="6" name="Obraz 5"/>
          <p:cNvPicPr>
            <a:picLocks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919999" y="128520"/>
            <a:ext cx="1080000" cy="6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57080" y="298440"/>
            <a:ext cx="7772400" cy="104003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2400" dirty="0">
                <a:latin typeface="Candara" pitchFamily="34"/>
                <a:cs typeface="Times New Roman" pitchFamily="18"/>
              </a:rPr>
              <a:t>POLISH DEEP SEA PILOTS IN SERVICE</a:t>
            </a:r>
          </a:p>
        </p:txBody>
      </p:sp>
      <p:sp>
        <p:nvSpPr>
          <p:cNvPr id="5" name="Dowolny kształt 4"/>
          <p:cNvSpPr/>
          <p:nvPr/>
        </p:nvSpPr>
        <p:spPr>
          <a:xfrm>
            <a:off x="620640" y="3960000"/>
            <a:ext cx="4959360" cy="231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Times New Roman" pitchFamily="18"/>
                <a:cs typeface="Times New Roman" pitchFamily="18"/>
              </a:rPr>
              <a:t>                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Times New Roman" pitchFamily="18"/>
                <a:cs typeface="Times New Roman" pitchFamily="18"/>
              </a:rPr>
              <a:t>New pilots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FFCC66"/>
              </a:solidFill>
              <a:effectLst>
                <a:outerShdw dist="17961" dir="2700000">
                  <a:scrgbClr r="0" g="0" b="0"/>
                </a:outerShdw>
              </a:effectLst>
              <a:latin typeface="Candara" pitchFamily="34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Times New Roman" pitchFamily="18"/>
                <a:cs typeface="Times New Roman" pitchFamily="18"/>
              </a:rPr>
              <a:t>On  1 April 2009  2 captains  passed deep sea pilot's exam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Times New Roman" pitchFamily="18"/>
                <a:cs typeface="Times New Roman" pitchFamily="18"/>
              </a:rPr>
              <a:t>at Gdynia Maritime  Authority 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400" b="0" i="0" u="none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Candara" pitchFamily="34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Times New Roman" pitchFamily="18"/>
                <a:cs typeface="Times New Roman" pitchFamily="18"/>
              </a:rPr>
              <a:t>Capt. </a:t>
            </a:r>
            <a:r>
              <a:rPr lang="en-US" sz="1400" b="0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Times New Roman" pitchFamily="18"/>
                <a:cs typeface="Times New Roman" pitchFamily="18"/>
              </a:rPr>
              <a:t>Jarosław</a:t>
            </a:r>
            <a:r>
              <a:rPr lang="en-US" sz="14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1400" b="0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Times New Roman" pitchFamily="18"/>
                <a:cs typeface="Times New Roman" pitchFamily="18"/>
              </a:rPr>
              <a:t>Grzech</a:t>
            </a:r>
            <a:endParaRPr lang="en-US" sz="1400" b="0" i="0" u="none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Candara" pitchFamily="34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Times New Roman" pitchFamily="18"/>
                <a:cs typeface="Times New Roman" pitchFamily="18"/>
              </a:rPr>
              <a:t>Capt. </a:t>
            </a:r>
            <a:r>
              <a:rPr lang="en-US" sz="1400" b="0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Times New Roman" pitchFamily="18"/>
                <a:cs typeface="Times New Roman" pitchFamily="18"/>
              </a:rPr>
              <a:t>Grzegorz</a:t>
            </a:r>
            <a:r>
              <a:rPr lang="en-US" sz="14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1400" b="0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Times New Roman" pitchFamily="18"/>
                <a:cs typeface="Times New Roman" pitchFamily="18"/>
              </a:rPr>
              <a:t>Puzio</a:t>
            </a:r>
            <a:endParaRPr lang="en-US" sz="1400" b="0" i="0" u="none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Candara" pitchFamily="34"/>
              <a:ea typeface="Times New Roman" pitchFamily="18"/>
              <a:cs typeface="Times New Roman" pitchFamily="18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0000" y="4140000"/>
            <a:ext cx="3419640" cy="251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129399"/>
            <a:ext cx="1080000" cy="65898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27583" y="1340768"/>
            <a:ext cx="76322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                </a:t>
            </a:r>
            <a:r>
              <a:rPr lang="pl-PL" sz="1600" u="sng" dirty="0" smtClean="0">
                <a:solidFill>
                  <a:schemeClr val="bg1"/>
                </a:solidFill>
              </a:rPr>
              <a:t>Pilot</a:t>
            </a:r>
            <a:r>
              <a:rPr lang="pl-PL" sz="1600" dirty="0" smtClean="0">
                <a:solidFill>
                  <a:schemeClr val="bg1"/>
                </a:solidFill>
              </a:rPr>
              <a:t>                                                                                 </a:t>
            </a:r>
            <a:r>
              <a:rPr lang="pl-PL" sz="1600" u="sng" dirty="0" err="1" smtClean="0">
                <a:solidFill>
                  <a:schemeClr val="bg1"/>
                </a:solidFill>
              </a:rPr>
              <a:t>Licence</a:t>
            </a:r>
            <a:r>
              <a:rPr lang="pl-PL" sz="1600" u="sng" dirty="0" smtClean="0">
                <a:solidFill>
                  <a:schemeClr val="bg1"/>
                </a:solidFill>
              </a:rPr>
              <a:t> </a:t>
            </a:r>
            <a:r>
              <a:rPr lang="pl-PL" sz="1600" u="sng" dirty="0">
                <a:solidFill>
                  <a:schemeClr val="bg1"/>
                </a:solidFill>
              </a:rPr>
              <a:t>No.</a:t>
            </a:r>
          </a:p>
          <a:p>
            <a:r>
              <a:rPr lang="pl-PL" sz="1600" dirty="0" err="1">
                <a:solidFill>
                  <a:schemeClr val="bg1"/>
                </a:solidFill>
              </a:rPr>
              <a:t>Capt</a:t>
            </a:r>
            <a:r>
              <a:rPr lang="pl-PL" sz="1600" dirty="0">
                <a:solidFill>
                  <a:schemeClr val="bg1"/>
                </a:solidFill>
              </a:rPr>
              <a:t>. Kazimierz Goworowski </a:t>
            </a:r>
            <a:r>
              <a:rPr lang="pl-PL" sz="1600" dirty="0" smtClean="0">
                <a:solidFill>
                  <a:schemeClr val="bg1"/>
                </a:solidFill>
              </a:rPr>
              <a:t>                                     GUM-201-077231-3648/2012</a:t>
            </a:r>
          </a:p>
          <a:p>
            <a:r>
              <a:rPr lang="pl-PL" sz="1600" dirty="0" err="1">
                <a:solidFill>
                  <a:schemeClr val="bg1"/>
                </a:solidFill>
              </a:rPr>
              <a:t>Capt</a:t>
            </a:r>
            <a:r>
              <a:rPr lang="pl-PL" sz="1600" dirty="0">
                <a:solidFill>
                  <a:schemeClr val="bg1"/>
                </a:solidFill>
              </a:rPr>
              <a:t>. Włodzimierz Juszkiewicz </a:t>
            </a:r>
            <a:r>
              <a:rPr lang="pl-PL" sz="1600" dirty="0" smtClean="0">
                <a:solidFill>
                  <a:schemeClr val="bg1"/>
                </a:solidFill>
              </a:rPr>
              <a:t>                                  GUM-201-000928-5944/2012</a:t>
            </a:r>
          </a:p>
          <a:p>
            <a:r>
              <a:rPr lang="pl-PL" sz="1600" dirty="0" err="1">
                <a:solidFill>
                  <a:schemeClr val="bg1"/>
                </a:solidFill>
              </a:rPr>
              <a:t>Capt</a:t>
            </a:r>
            <a:r>
              <a:rPr lang="pl-PL" sz="1600" dirty="0">
                <a:solidFill>
                  <a:schemeClr val="bg1"/>
                </a:solidFill>
              </a:rPr>
              <a:t>. Mirosław Drozd </a:t>
            </a:r>
            <a:r>
              <a:rPr lang="pl-PL" sz="1600" dirty="0" smtClean="0">
                <a:solidFill>
                  <a:schemeClr val="bg1"/>
                </a:solidFill>
              </a:rPr>
              <a:t>                                                  GUM-201-004002-4323/2011</a:t>
            </a:r>
          </a:p>
          <a:p>
            <a:r>
              <a:rPr lang="pl-PL" sz="1600" dirty="0" err="1">
                <a:solidFill>
                  <a:schemeClr val="bg1"/>
                </a:solidFill>
              </a:rPr>
              <a:t>Capt</a:t>
            </a:r>
            <a:r>
              <a:rPr lang="pl-PL" sz="1600" dirty="0">
                <a:solidFill>
                  <a:schemeClr val="bg1"/>
                </a:solidFill>
              </a:rPr>
              <a:t>. Feliks Kopij </a:t>
            </a:r>
            <a:r>
              <a:rPr lang="pl-PL" sz="1600" dirty="0" smtClean="0">
                <a:solidFill>
                  <a:schemeClr val="bg1"/>
                </a:solidFill>
              </a:rPr>
              <a:t>                                                          GUM-201-019360-2933/2011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 err="1">
                <a:solidFill>
                  <a:schemeClr val="bg1">
                    <a:lumMod val="75000"/>
                  </a:schemeClr>
                </a:solidFill>
              </a:rPr>
              <a:t>Capt</a:t>
            </a:r>
            <a:r>
              <a:rPr lang="pl-PL" sz="1600" dirty="0">
                <a:solidFill>
                  <a:schemeClr val="bg1">
                    <a:lumMod val="75000"/>
                  </a:schemeClr>
                </a:solidFill>
              </a:rPr>
              <a:t>. Marek Bielecki </a:t>
            </a:r>
            <a:r>
              <a:rPr lang="pl-PL" sz="1600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GUM-201-008529-3259/2010</a:t>
            </a:r>
          </a:p>
          <a:p>
            <a:r>
              <a:rPr lang="pl-PL" sz="1600" dirty="0" err="1">
                <a:solidFill>
                  <a:schemeClr val="bg1">
                    <a:lumMod val="75000"/>
                  </a:schemeClr>
                </a:solidFill>
              </a:rPr>
              <a:t>Capt</a:t>
            </a:r>
            <a:r>
              <a:rPr lang="pl-PL" sz="1600" dirty="0">
                <a:solidFill>
                  <a:schemeClr val="bg1">
                    <a:lumMod val="75000"/>
                  </a:schemeClr>
                </a:solidFill>
              </a:rPr>
              <a:t>. Waldemar Frankiewicz </a:t>
            </a:r>
            <a:r>
              <a:rPr lang="pl-PL" sz="1600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GUM-201-073652-2189/2011</a:t>
            </a:r>
            <a:endParaRPr lang="pl-PL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Obraz 7"/>
          <p:cNvPicPr>
            <a:picLocks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919999" y="128520"/>
            <a:ext cx="1080000" cy="6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95736" y="441496"/>
            <a:ext cx="4720459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cap="all" dirty="0" err="1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Thank</a:t>
            </a:r>
            <a:r>
              <a:rPr lang="pl-PL" sz="2400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2400" b="1" cap="all" dirty="0" err="1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you</a:t>
            </a:r>
            <a:r>
              <a:rPr lang="pl-PL" sz="2400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for </a:t>
            </a:r>
            <a:r>
              <a:rPr lang="pl-PL" sz="2400" b="1" cap="all" dirty="0" err="1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your</a:t>
            </a:r>
            <a:r>
              <a:rPr lang="pl-PL" sz="2400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2400" b="1" cap="all" dirty="0" err="1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attention</a:t>
            </a:r>
            <a:r>
              <a:rPr lang="pl-PL" sz="2400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pPr algn="ctr"/>
            <a:r>
              <a:rPr lang="pl-PL" sz="2400" b="1" cap="all" dirty="0" err="1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See</a:t>
            </a:r>
            <a:r>
              <a:rPr lang="pl-PL" sz="2400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2400" b="1" cap="all" dirty="0" err="1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you</a:t>
            </a:r>
            <a:r>
              <a:rPr lang="pl-PL" sz="2400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2400" b="1" cap="all" dirty="0" err="1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next</a:t>
            </a:r>
            <a:r>
              <a:rPr lang="pl-PL" sz="2400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2400" b="1" cap="all" dirty="0" err="1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year</a:t>
            </a:r>
            <a:r>
              <a:rPr lang="pl-PL" sz="2400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pl-PL" sz="2400" b="1" cap="all" dirty="0">
              <a:ln w="0"/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7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85799" y="465120"/>
            <a:ext cx="7772400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>
                <a:latin typeface="Candara" pitchFamily="34"/>
              </a:rPr>
              <a:t>Approaches to Gdynia and Gdańsk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95479" y="1828800"/>
            <a:ext cx="35118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129399"/>
            <a:ext cx="1080000" cy="658983"/>
          </a:xfrm>
          <a:prstGeom prst="rect">
            <a:avLst/>
          </a:prstGeom>
        </p:spPr>
      </p:pic>
      <p:pic>
        <p:nvPicPr>
          <p:cNvPr id="6" name="Obraz 5"/>
          <p:cNvPicPr>
            <a:picLocks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919999" y="128520"/>
            <a:ext cx="1080000" cy="6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20360" y="309240"/>
            <a:ext cx="7737479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 dirty="0">
                <a:latin typeface="Candara" pitchFamily="34"/>
              </a:rPr>
              <a:t>Port of Gdańsk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4360" y="1687680"/>
            <a:ext cx="3637080" cy="4724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olny kształt 5"/>
          <p:cNvSpPr/>
          <p:nvPr/>
        </p:nvSpPr>
        <p:spPr>
          <a:xfrm>
            <a:off x="4051439" y="5265531"/>
            <a:ext cx="4948199" cy="140382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400" b="0" i="0" u="sng" strike="noStrike" baseline="0" dirty="0">
                <a:ln>
                  <a:noFill/>
                </a:ln>
                <a:solidFill>
                  <a:srgbClr val="FFFFFF"/>
                </a:solidFill>
                <a:uFillTx/>
                <a:latin typeface="Candara" pitchFamily="34"/>
                <a:ea typeface="Arial Unicode MS" pitchFamily="2"/>
                <a:cs typeface="Arial Unicode MS" pitchFamily="2"/>
              </a:rPr>
              <a:t>Gdańsk Inner </a:t>
            </a:r>
            <a:r>
              <a:rPr lang="pl-PL" sz="1400" u="sng" dirty="0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Port</a:t>
            </a:r>
            <a:r>
              <a:rPr lang="pl-PL" sz="1400" dirty="0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                            </a:t>
            </a:r>
            <a:r>
              <a:rPr lang="pl-PL" sz="1400" u="sng" dirty="0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 Gdańsk </a:t>
            </a:r>
            <a:r>
              <a:rPr lang="pl-PL" sz="1400" u="sng" dirty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„</a:t>
            </a:r>
            <a:r>
              <a:rPr lang="pl-PL" sz="1400" u="sng" dirty="0" err="1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North</a:t>
            </a:r>
            <a:r>
              <a:rPr lang="pl-PL" sz="1400" u="sng" dirty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 Port”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1400" b="0" i="0" u="sng" strike="noStrike" baseline="0" dirty="0">
              <a:ln>
                <a:noFill/>
              </a:ln>
              <a:solidFill>
                <a:srgbClr val="FFFFFF"/>
              </a:solidFill>
              <a:uFillTx/>
              <a:latin typeface="Candara" pitchFamily="34"/>
              <a:ea typeface="Arial Unicode MS" pitchFamily="2"/>
              <a:cs typeface="Arial Unicode MS" pitchFamily="2"/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Max </a:t>
            </a:r>
            <a:r>
              <a:rPr lang="pl-PL" sz="14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vessel's</a:t>
            </a:r>
            <a:r>
              <a:rPr lang="pl-PL" sz="1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  </a:t>
            </a:r>
            <a:r>
              <a:rPr lang="pl-PL" sz="1400" dirty="0" err="1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length</a:t>
            </a:r>
            <a:r>
              <a:rPr lang="pl-PL" sz="1400" dirty="0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: 225 m     Max </a:t>
            </a:r>
            <a:r>
              <a:rPr lang="pl-PL" sz="1400" dirty="0" err="1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vessel's</a:t>
            </a:r>
            <a:r>
              <a:rPr lang="pl-PL" sz="1400" dirty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  </a:t>
            </a:r>
            <a:r>
              <a:rPr lang="pl-PL" sz="1400" dirty="0" err="1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length</a:t>
            </a:r>
            <a:r>
              <a:rPr lang="pl-PL" sz="1400" dirty="0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: </a:t>
            </a:r>
            <a:endParaRPr lang="pl-PL" sz="1400" b="0" i="0" u="none" strike="noStrike" baseline="0" dirty="0">
              <a:ln>
                <a:noFill/>
              </a:ln>
              <a:solidFill>
                <a:srgbClr val="FFFFFF"/>
              </a:solidFill>
              <a:latin typeface="Candara" pitchFamily="34"/>
              <a:ea typeface="Arial Unicode MS" pitchFamily="2"/>
              <a:cs typeface="Arial Unicode MS" pitchFamily="2"/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Max </a:t>
            </a:r>
            <a:r>
              <a:rPr lang="pl-PL" sz="14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draught</a:t>
            </a:r>
            <a:r>
              <a:rPr lang="pl-PL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: </a:t>
            </a:r>
            <a:r>
              <a:rPr lang="pl-PL" sz="1400" dirty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10,2 </a:t>
            </a:r>
            <a:r>
              <a:rPr lang="pl-PL" sz="1400" dirty="0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m                  </a:t>
            </a:r>
            <a:r>
              <a:rPr lang="pl-PL" sz="1400" dirty="0" err="1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containers</a:t>
            </a:r>
            <a:r>
              <a:rPr lang="pl-PL" sz="1400" dirty="0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 – 400 m, </a:t>
            </a:r>
            <a:r>
              <a:rPr lang="pl-PL" sz="1400" dirty="0" err="1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tankers</a:t>
            </a:r>
            <a:r>
              <a:rPr lang="pl-PL" sz="1400" dirty="0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 – 350 m</a:t>
            </a: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400" dirty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 </a:t>
            </a:r>
            <a:r>
              <a:rPr lang="pl-PL" sz="1400" dirty="0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                                                         Max </a:t>
            </a:r>
            <a:r>
              <a:rPr lang="pl-PL" sz="1400" dirty="0" err="1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draught</a:t>
            </a:r>
            <a:r>
              <a:rPr lang="pl-PL" sz="1400" dirty="0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: </a:t>
            </a: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400" dirty="0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                                                          </a:t>
            </a:r>
            <a:r>
              <a:rPr lang="pl-PL" sz="1400" dirty="0" err="1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containers</a:t>
            </a:r>
            <a:r>
              <a:rPr lang="pl-PL" sz="1400" dirty="0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 – 14,2 m, </a:t>
            </a:r>
            <a:r>
              <a:rPr lang="pl-PL" sz="1400" dirty="0" err="1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tankers</a:t>
            </a:r>
            <a:r>
              <a:rPr lang="pl-PL" sz="1400" dirty="0" smtClean="0"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 - 15,0 m</a:t>
            </a:r>
            <a:endParaRPr lang="pl-PL" sz="1400" b="0" i="0" u="none" strike="noStrike" baseline="0" dirty="0">
              <a:ln>
                <a:noFill/>
              </a:ln>
              <a:solidFill>
                <a:srgbClr val="FFFFFF"/>
              </a:solidFill>
              <a:latin typeface="Candara" pitchFamily="34"/>
              <a:ea typeface="Arial Unicode MS" pitchFamily="2"/>
              <a:cs typeface="Arial Unicode MS" pitchFamily="2"/>
            </a:endParaRP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1400" b="0" i="0" u="none" strike="noStrike" baseline="0" dirty="0">
              <a:ln>
                <a:noFill/>
              </a:ln>
              <a:solidFill>
                <a:srgbClr val="FFFFFF"/>
              </a:solidFill>
              <a:latin typeface="Candara" pitchFamily="34"/>
              <a:ea typeface="Arial Unicode MS" pitchFamily="2"/>
              <a:cs typeface="Arial Unicode MS" pitchFamily="2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129399"/>
            <a:ext cx="1080000" cy="658983"/>
          </a:xfrm>
          <a:prstGeom prst="rect">
            <a:avLst/>
          </a:prstGeom>
        </p:spPr>
      </p:pic>
      <p:pic>
        <p:nvPicPr>
          <p:cNvPr id="5122" name="Picture 2" descr="W:\BPAC 2013\port g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56646"/>
            <a:ext cx="266283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919999" y="128520"/>
            <a:ext cx="1080000" cy="6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85799" y="509760"/>
            <a:ext cx="7772400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 sz="3600" dirty="0" err="1">
                <a:latin typeface="Candara" pitchFamily="34"/>
              </a:rPr>
              <a:t>Deepwater</a:t>
            </a:r>
            <a:r>
              <a:rPr lang="pl-PL" sz="3600" dirty="0">
                <a:latin typeface="Candara" pitchFamily="34"/>
              </a:rPr>
              <a:t> </a:t>
            </a:r>
            <a:r>
              <a:rPr lang="pl-PL" sz="3600" dirty="0" err="1">
                <a:latin typeface="Candara" pitchFamily="34"/>
              </a:rPr>
              <a:t>Container</a:t>
            </a:r>
            <a:r>
              <a:rPr lang="pl-PL" sz="3600" dirty="0">
                <a:latin typeface="Candara" pitchFamily="34"/>
              </a:rPr>
              <a:t> Terminal </a:t>
            </a:r>
            <a:br>
              <a:rPr lang="pl-PL" sz="3600" dirty="0">
                <a:latin typeface="Candara" pitchFamily="34"/>
              </a:rPr>
            </a:br>
            <a:r>
              <a:rPr lang="pl-PL" sz="3600" dirty="0" err="1">
                <a:latin typeface="Candara" pitchFamily="34"/>
              </a:rPr>
              <a:t>at</a:t>
            </a:r>
            <a:r>
              <a:rPr lang="pl-PL" sz="3600" dirty="0">
                <a:latin typeface="Candara" pitchFamily="34"/>
              </a:rPr>
              <a:t> Gdańsk </a:t>
            </a:r>
            <a:r>
              <a:rPr lang="pl-PL" sz="3600" dirty="0" err="1">
                <a:latin typeface="Candara" pitchFamily="34"/>
              </a:rPr>
              <a:t>North</a:t>
            </a:r>
            <a:r>
              <a:rPr lang="pl-PL" sz="3600" dirty="0">
                <a:latin typeface="Candara" pitchFamily="34"/>
              </a:rPr>
              <a:t> Port – </a:t>
            </a:r>
            <a:r>
              <a:rPr lang="pl-PL" sz="3600" dirty="0" err="1">
                <a:latin typeface="Candara" pitchFamily="34"/>
              </a:rPr>
              <a:t>Baltic</a:t>
            </a:r>
            <a:r>
              <a:rPr lang="pl-PL" sz="3600" dirty="0">
                <a:latin typeface="Candara" pitchFamily="34"/>
              </a:rPr>
              <a:t> Hub.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5200" y="1979640"/>
            <a:ext cx="4272784" cy="26640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olny kształt 5"/>
          <p:cNvSpPr/>
          <p:nvPr/>
        </p:nvSpPr>
        <p:spPr>
          <a:xfrm>
            <a:off x="784080" y="5220000"/>
            <a:ext cx="1914840" cy="819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20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Berth</a:t>
            </a: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  </a:t>
            </a:r>
            <a:r>
              <a:rPr lang="pl-PL" sz="20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length</a:t>
            </a: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: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Max </a:t>
            </a:r>
            <a:r>
              <a:rPr lang="pl-PL" sz="20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draught</a:t>
            </a: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: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20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Cont</a:t>
            </a: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. Handling </a:t>
            </a:r>
            <a:r>
              <a:rPr lang="pl-PL" sz="20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rate</a:t>
            </a: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:</a:t>
            </a:r>
          </a:p>
        </p:txBody>
      </p:sp>
      <p:sp>
        <p:nvSpPr>
          <p:cNvPr id="7" name="Dowolny kształt 6"/>
          <p:cNvSpPr/>
          <p:nvPr/>
        </p:nvSpPr>
        <p:spPr>
          <a:xfrm>
            <a:off x="2670120" y="5220000"/>
            <a:ext cx="146988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650 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14,2 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2000" b="0" i="0" u="none" strike="noStrike" baseline="0" dirty="0">
              <a:ln>
                <a:noFill/>
              </a:ln>
              <a:solidFill>
                <a:srgbClr val="FFFFFF"/>
              </a:solidFill>
              <a:latin typeface="Candara" pitchFamily="34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30 </a:t>
            </a:r>
            <a:r>
              <a:rPr lang="pl-PL" sz="20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moves</a:t>
            </a: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/hr.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129399"/>
            <a:ext cx="1080000" cy="65898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810512" y="5065170"/>
            <a:ext cx="4114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 smtClean="0">
                <a:solidFill>
                  <a:schemeClr val="bg1"/>
                </a:solidFill>
              </a:rPr>
              <a:t>This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year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building</a:t>
            </a:r>
            <a:r>
              <a:rPr lang="pl-PL" sz="1200" dirty="0" smtClean="0">
                <a:solidFill>
                  <a:schemeClr val="bg1"/>
                </a:solidFill>
              </a:rPr>
              <a:t> of </a:t>
            </a:r>
            <a:r>
              <a:rPr lang="pl-PL" sz="1200" dirty="0" err="1" smtClean="0">
                <a:solidFill>
                  <a:schemeClr val="bg1"/>
                </a:solidFill>
              </a:rPr>
              <a:t>new</a:t>
            </a:r>
            <a:r>
              <a:rPr lang="pl-PL" sz="1200" dirty="0" smtClean="0">
                <a:solidFill>
                  <a:schemeClr val="bg1"/>
                </a:solidFill>
              </a:rPr>
              <a:t> terminal DCT 2 </a:t>
            </a:r>
            <a:r>
              <a:rPr lang="pl-PL" sz="1200" dirty="0" err="1" smtClean="0">
                <a:solidFill>
                  <a:schemeClr val="bg1"/>
                </a:solidFill>
              </a:rPr>
              <a:t>will</a:t>
            </a:r>
            <a:r>
              <a:rPr lang="pl-PL" sz="1200" dirty="0" smtClean="0">
                <a:solidFill>
                  <a:schemeClr val="bg1"/>
                </a:solidFill>
              </a:rPr>
              <a:t> be </a:t>
            </a:r>
            <a:r>
              <a:rPr lang="pl-PL" sz="1200" dirty="0" err="1" smtClean="0">
                <a:solidFill>
                  <a:schemeClr val="bg1"/>
                </a:solidFill>
              </a:rPr>
              <a:t>commenced</a:t>
            </a:r>
            <a:r>
              <a:rPr lang="pl-PL" sz="1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sz="1200" dirty="0" err="1" smtClean="0">
                <a:solidFill>
                  <a:schemeClr val="bg1"/>
                </a:solidFill>
              </a:rPr>
              <a:t>Expected</a:t>
            </a:r>
            <a:r>
              <a:rPr lang="pl-PL" sz="1200" dirty="0" smtClean="0">
                <a:solidFill>
                  <a:schemeClr val="bg1"/>
                </a:solidFill>
              </a:rPr>
              <a:t> to be </a:t>
            </a:r>
            <a:r>
              <a:rPr lang="pl-PL" sz="1200" dirty="0" err="1" smtClean="0">
                <a:solidFill>
                  <a:schemeClr val="bg1"/>
                </a:solidFill>
              </a:rPr>
              <a:t>ready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at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>
                <a:solidFill>
                  <a:schemeClr val="bg1"/>
                </a:solidFill>
              </a:rPr>
              <a:t>e</a:t>
            </a:r>
            <a:r>
              <a:rPr lang="pl-PL" sz="1200" dirty="0" smtClean="0">
                <a:solidFill>
                  <a:schemeClr val="bg1"/>
                </a:solidFill>
              </a:rPr>
              <a:t>nd of 2015.</a:t>
            </a:r>
          </a:p>
          <a:p>
            <a:endParaRPr lang="pl-PL" sz="1200" dirty="0">
              <a:solidFill>
                <a:schemeClr val="bg1"/>
              </a:solidFill>
            </a:endParaRPr>
          </a:p>
          <a:p>
            <a:r>
              <a:rPr lang="pl-PL" sz="1200" dirty="0" smtClean="0">
                <a:solidFill>
                  <a:schemeClr val="bg1"/>
                </a:solidFill>
              </a:rPr>
              <a:t>At the end of August 2013 </a:t>
            </a:r>
            <a:r>
              <a:rPr lang="pl-PL" sz="1200" dirty="0" err="1" smtClean="0">
                <a:solidFill>
                  <a:schemeClr val="bg1"/>
                </a:solidFill>
              </a:rPr>
              <a:t>expecting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arrival</a:t>
            </a:r>
            <a:r>
              <a:rPr lang="pl-PL" sz="1200" dirty="0" smtClean="0">
                <a:solidFill>
                  <a:schemeClr val="bg1"/>
                </a:solidFill>
              </a:rPr>
              <a:t> of the </a:t>
            </a:r>
            <a:r>
              <a:rPr lang="pl-PL" sz="1200" dirty="0" err="1" smtClean="0">
                <a:solidFill>
                  <a:schemeClr val="bg1"/>
                </a:solidFill>
              </a:rPr>
              <a:t>biggest</a:t>
            </a:r>
            <a:endParaRPr lang="pl-PL" sz="1200" dirty="0" smtClean="0">
              <a:solidFill>
                <a:schemeClr val="bg1"/>
              </a:solidFill>
            </a:endParaRPr>
          </a:p>
          <a:p>
            <a:r>
              <a:rPr lang="pl-PL" sz="1200" dirty="0" err="1" smtClean="0">
                <a:solidFill>
                  <a:schemeClr val="bg1"/>
                </a:solidFill>
              </a:rPr>
              <a:t>Tripple</a:t>
            </a:r>
            <a:r>
              <a:rPr lang="pl-PL" sz="1200" dirty="0" smtClean="0">
                <a:solidFill>
                  <a:schemeClr val="bg1"/>
                </a:solidFill>
              </a:rPr>
              <a:t>-E </a:t>
            </a:r>
            <a:r>
              <a:rPr lang="pl-PL" sz="1200" dirty="0" err="1" smtClean="0">
                <a:solidFill>
                  <a:schemeClr val="bg1"/>
                </a:solidFill>
              </a:rPr>
              <a:t>Container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Vessel</a:t>
            </a:r>
            <a:r>
              <a:rPr lang="pl-PL" sz="1200" dirty="0" smtClean="0">
                <a:solidFill>
                  <a:schemeClr val="bg1"/>
                </a:solidFill>
              </a:rPr>
              <a:t> –  m/v MAERSK </a:t>
            </a:r>
            <a:r>
              <a:rPr lang="pl-PL" sz="1200" dirty="0" err="1" smtClean="0">
                <a:solidFill>
                  <a:schemeClr val="bg1"/>
                </a:solidFill>
              </a:rPr>
              <a:t>McKINNEY</a:t>
            </a:r>
            <a:r>
              <a:rPr lang="pl-PL" sz="1200" dirty="0" smtClean="0">
                <a:solidFill>
                  <a:schemeClr val="bg1"/>
                </a:solidFill>
              </a:rPr>
              <a:t> MOLLER,</a:t>
            </a:r>
          </a:p>
          <a:p>
            <a:r>
              <a:rPr lang="pl-PL" sz="1200" dirty="0" smtClean="0">
                <a:solidFill>
                  <a:schemeClr val="bg1"/>
                </a:solidFill>
              </a:rPr>
              <a:t>LOA: 400 m  ; GT: 174,500; TEU: 18,000.</a:t>
            </a:r>
          </a:p>
          <a:p>
            <a:r>
              <a:rPr lang="pl-PL" sz="1200" dirty="0" err="1" smtClean="0">
                <a:solidFill>
                  <a:schemeClr val="bg1"/>
                </a:solidFill>
              </a:rPr>
              <a:t>So</a:t>
            </a:r>
            <a:r>
              <a:rPr lang="pl-PL" sz="1200" dirty="0" smtClean="0">
                <a:solidFill>
                  <a:schemeClr val="bg1"/>
                </a:solidFill>
              </a:rPr>
              <a:t> far the </a:t>
            </a:r>
            <a:r>
              <a:rPr lang="pl-PL" sz="1200" dirty="0" err="1" smtClean="0">
                <a:solidFill>
                  <a:schemeClr val="bg1"/>
                </a:solidFill>
              </a:rPr>
              <a:t>biggest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vessel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which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arrived</a:t>
            </a:r>
            <a:r>
              <a:rPr lang="pl-PL" sz="1200" dirty="0" smtClean="0">
                <a:solidFill>
                  <a:schemeClr val="bg1"/>
                </a:solidFill>
              </a:rPr>
              <a:t> to DCT was EMMA </a:t>
            </a:r>
            <a:r>
              <a:rPr lang="pl-PL" sz="1200" dirty="0" err="1" smtClean="0">
                <a:solidFill>
                  <a:schemeClr val="bg1"/>
                </a:solidFill>
              </a:rPr>
              <a:t>type</a:t>
            </a:r>
            <a:r>
              <a:rPr lang="pl-PL" sz="1200" dirty="0" smtClean="0">
                <a:solidFill>
                  <a:schemeClr val="bg1"/>
                </a:solidFill>
              </a:rPr>
              <a:t>:</a:t>
            </a:r>
          </a:p>
          <a:p>
            <a:r>
              <a:rPr lang="pl-PL" sz="1200" dirty="0" smtClean="0">
                <a:solidFill>
                  <a:schemeClr val="bg1"/>
                </a:solidFill>
              </a:rPr>
              <a:t>LOA: 398 m;  GT: 170,794  TEU: 15,550</a:t>
            </a:r>
            <a:endParaRPr lang="pl-PL" sz="1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W:\BPAC 2013\1055474-Nowy-terminal-czyli-DCT2-ma-zostac-ukonczony-w-2016-rok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82" y="1979640"/>
            <a:ext cx="4902874" cy="308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919999" y="128520"/>
            <a:ext cx="1080000" cy="6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35696" y="569458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</a:rPr>
              <a:t>New </a:t>
            </a:r>
            <a:r>
              <a:rPr lang="pl-PL" sz="1600" dirty="0" err="1" smtClean="0">
                <a:solidFill>
                  <a:schemeClr val="bg1"/>
                </a:solidFill>
              </a:rPr>
              <a:t>bulk</a:t>
            </a:r>
            <a:r>
              <a:rPr lang="pl-PL" sz="1600" dirty="0" smtClean="0">
                <a:solidFill>
                  <a:schemeClr val="bg1"/>
                </a:solidFill>
              </a:rPr>
              <a:t> terminal </a:t>
            </a:r>
            <a:r>
              <a:rPr lang="pl-PL" sz="1600" dirty="0" err="1" smtClean="0">
                <a:solidFill>
                  <a:schemeClr val="bg1"/>
                </a:solidFill>
              </a:rPr>
              <a:t>is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 err="1" smtClean="0">
                <a:solidFill>
                  <a:schemeClr val="bg1"/>
                </a:solidFill>
              </a:rPr>
              <a:t>almost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 err="1" smtClean="0">
                <a:solidFill>
                  <a:schemeClr val="bg1"/>
                </a:solidFill>
              </a:rPr>
              <a:t>completed</a:t>
            </a:r>
            <a:r>
              <a:rPr lang="pl-PL" sz="1600" dirty="0" smtClean="0">
                <a:solidFill>
                  <a:schemeClr val="bg1"/>
                </a:solidFill>
              </a:rPr>
              <a:t> in the Gdańsk </a:t>
            </a:r>
            <a:r>
              <a:rPr lang="pl-PL" sz="1600" dirty="0" err="1" smtClean="0">
                <a:solidFill>
                  <a:schemeClr val="bg1"/>
                </a:solidFill>
              </a:rPr>
              <a:t>North</a:t>
            </a:r>
            <a:r>
              <a:rPr lang="pl-PL" sz="1600" dirty="0" smtClean="0">
                <a:solidFill>
                  <a:schemeClr val="bg1"/>
                </a:solidFill>
              </a:rPr>
              <a:t> Port. </a:t>
            </a:r>
          </a:p>
          <a:p>
            <a:pPr algn="ctr"/>
            <a:r>
              <a:rPr lang="pl-PL" sz="1600" dirty="0" err="1" smtClean="0">
                <a:solidFill>
                  <a:schemeClr val="bg1"/>
                </a:solidFill>
              </a:rPr>
              <a:t>Deep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 err="1" smtClean="0">
                <a:solidFill>
                  <a:schemeClr val="bg1"/>
                </a:solidFill>
              </a:rPr>
              <a:t>water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 err="1" smtClean="0">
                <a:solidFill>
                  <a:schemeClr val="bg1"/>
                </a:solidFill>
              </a:rPr>
              <a:t>berth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 err="1" smtClean="0">
                <a:solidFill>
                  <a:schemeClr val="bg1"/>
                </a:solidFill>
              </a:rPr>
              <a:t>will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 err="1" smtClean="0">
                <a:solidFill>
                  <a:schemeClr val="bg1"/>
                </a:solidFill>
              </a:rPr>
              <a:t>accept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err="1" smtClean="0">
                <a:solidFill>
                  <a:schemeClr val="bg1"/>
                </a:solidFill>
              </a:rPr>
              <a:t>vessels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 err="1" smtClean="0">
                <a:solidFill>
                  <a:schemeClr val="bg1"/>
                </a:solidFill>
              </a:rPr>
              <a:t>up</a:t>
            </a:r>
            <a:r>
              <a:rPr lang="pl-PL" sz="1600" dirty="0" smtClean="0">
                <a:solidFill>
                  <a:schemeClr val="bg1"/>
                </a:solidFill>
              </a:rPr>
              <a:t> to 15,5 m draft.</a:t>
            </a:r>
          </a:p>
          <a:p>
            <a:pPr algn="ctr"/>
            <a:r>
              <a:rPr lang="pl-PL" sz="1600" dirty="0" err="1" smtClean="0">
                <a:solidFill>
                  <a:schemeClr val="bg1"/>
                </a:solidFill>
              </a:rPr>
              <a:t>Completion</a:t>
            </a:r>
            <a:r>
              <a:rPr lang="pl-PL" sz="1600" dirty="0" smtClean="0">
                <a:solidFill>
                  <a:schemeClr val="bg1"/>
                </a:solidFill>
              </a:rPr>
              <a:t> and </a:t>
            </a:r>
            <a:r>
              <a:rPr lang="pl-PL" sz="1600" dirty="0" err="1" smtClean="0">
                <a:solidFill>
                  <a:schemeClr val="bg1"/>
                </a:solidFill>
              </a:rPr>
              <a:t>first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 err="1" smtClean="0">
                <a:solidFill>
                  <a:schemeClr val="bg1"/>
                </a:solidFill>
              </a:rPr>
              <a:t>vessel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 err="1" smtClean="0">
                <a:solidFill>
                  <a:schemeClr val="bg1"/>
                </a:solidFill>
              </a:rPr>
              <a:t>call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 err="1" smtClean="0">
                <a:solidFill>
                  <a:schemeClr val="bg1"/>
                </a:solidFill>
              </a:rPr>
              <a:t>expected</a:t>
            </a:r>
            <a:r>
              <a:rPr lang="pl-PL" sz="1600" dirty="0" smtClean="0">
                <a:solidFill>
                  <a:schemeClr val="bg1"/>
                </a:solidFill>
              </a:rPr>
              <a:t> in </a:t>
            </a:r>
            <a:r>
              <a:rPr lang="pl-PL" sz="1600" dirty="0" err="1" smtClean="0">
                <a:solidFill>
                  <a:schemeClr val="bg1"/>
                </a:solidFill>
              </a:rPr>
              <a:t>Autumn</a:t>
            </a:r>
            <a:r>
              <a:rPr lang="pl-PL" sz="1600" dirty="0" smtClean="0">
                <a:solidFill>
                  <a:schemeClr val="bg1"/>
                </a:solidFill>
              </a:rPr>
              <a:t> 2013.</a:t>
            </a:r>
          </a:p>
        </p:txBody>
      </p:sp>
      <p:pic>
        <p:nvPicPr>
          <p:cNvPr id="6146" name="Picture 2" descr="W:\BPAC 2013\z13201177Q,Port-Polnocny-w-Gdans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752528" cy="262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720360" y="157282"/>
            <a:ext cx="7737479" cy="1447277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ctr" anchorCtr="0" compatLnSpc="1">
            <a:spAutoFit/>
          </a:bodyPr>
          <a:lstStyle>
            <a:defPPr lvl="0">
              <a:buNone/>
              <a:defRPr/>
            </a:defPPr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l-PL" sz="4400" b="0" i="0" u="none" strike="noStrike" baseline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Arial Unicode MS" pitchFamily="2"/>
                <a:cs typeface="Arial Unicode M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pl-PL" kern="0" dirty="0" err="1" smtClean="0">
                <a:latin typeface="Candara" pitchFamily="34"/>
              </a:rPr>
              <a:t>North</a:t>
            </a:r>
            <a:r>
              <a:rPr lang="pl-PL" kern="0" dirty="0" smtClean="0">
                <a:latin typeface="Candara" pitchFamily="34"/>
              </a:rPr>
              <a:t> Port Gdańsk </a:t>
            </a:r>
          </a:p>
          <a:p>
            <a:r>
              <a:rPr lang="pl-PL" kern="0" dirty="0" smtClean="0">
                <a:latin typeface="Candara" pitchFamily="34"/>
              </a:rPr>
              <a:t>New </a:t>
            </a:r>
            <a:r>
              <a:rPr lang="pl-PL" kern="0" dirty="0" err="1" smtClean="0">
                <a:latin typeface="Candara" pitchFamily="34"/>
              </a:rPr>
              <a:t>Bulk</a:t>
            </a:r>
            <a:r>
              <a:rPr lang="pl-PL" kern="0" dirty="0" smtClean="0">
                <a:latin typeface="Candara" pitchFamily="34"/>
              </a:rPr>
              <a:t> Terminal</a:t>
            </a:r>
            <a:endParaRPr lang="pl-PL" kern="0" dirty="0">
              <a:latin typeface="Candara" pitchFamily="34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129399"/>
            <a:ext cx="1080000" cy="658983"/>
          </a:xfrm>
          <a:prstGeom prst="rect">
            <a:avLst/>
          </a:prstGeom>
        </p:spPr>
      </p:pic>
      <p:pic>
        <p:nvPicPr>
          <p:cNvPr id="8" name="Obraz 7"/>
          <p:cNvPicPr>
            <a:picLocks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19999" y="128520"/>
            <a:ext cx="1080000" cy="6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W:\BPAC 2013\Nowe masowe\P10800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29146"/>
            <a:ext cx="4378707" cy="328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87239" y="296640"/>
            <a:ext cx="777240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>
                <a:latin typeface="Candara" pitchFamily="34"/>
              </a:rPr>
              <a:t>Port of Gdynia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4760" y="1663559"/>
            <a:ext cx="3765600" cy="4816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olny kształt 5"/>
          <p:cNvSpPr/>
          <p:nvPr/>
        </p:nvSpPr>
        <p:spPr>
          <a:xfrm>
            <a:off x="4832280" y="5281560"/>
            <a:ext cx="2398680" cy="7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Max </a:t>
            </a:r>
            <a:r>
              <a:rPr lang="pl-PL" sz="20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vessel's</a:t>
            </a: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  </a:t>
            </a:r>
            <a:r>
              <a:rPr lang="pl-PL" sz="20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length</a:t>
            </a: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: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Max </a:t>
            </a:r>
            <a:r>
              <a:rPr lang="pl-PL" sz="2000" b="0" i="0" u="none" strike="noStrike" baseline="0" dirty="0" err="1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draught</a:t>
            </a: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:</a:t>
            </a:r>
          </a:p>
        </p:txBody>
      </p:sp>
      <p:sp>
        <p:nvSpPr>
          <p:cNvPr id="7" name="Dowolny kształt 6"/>
          <p:cNvSpPr/>
          <p:nvPr/>
        </p:nvSpPr>
        <p:spPr>
          <a:xfrm>
            <a:off x="7186679" y="5272200"/>
            <a:ext cx="847799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300 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13,0 </a:t>
            </a:r>
            <a:r>
              <a:rPr lang="pl-PL" sz="2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m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129399"/>
            <a:ext cx="1080000" cy="658983"/>
          </a:xfrm>
          <a:prstGeom prst="rect">
            <a:avLst/>
          </a:prstGeom>
        </p:spPr>
      </p:pic>
      <p:pic>
        <p:nvPicPr>
          <p:cNvPr id="7170" name="Picture 2" descr="W:\BPAC 2013\dane_portugd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3557"/>
            <a:ext cx="4192360" cy="34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919999" y="128520"/>
            <a:ext cx="1080000" cy="6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85799" y="663480"/>
            <a:ext cx="7772400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>
                <a:latin typeface="Candara" pitchFamily="34"/>
              </a:rPr>
              <a:t>Approaches to Świnoujście</a:t>
            </a:r>
            <a:br>
              <a:rPr lang="pl-PL">
                <a:latin typeface="Candara" pitchFamily="34"/>
              </a:rPr>
            </a:br>
            <a:r>
              <a:rPr lang="pl-PL">
                <a:latin typeface="Candara" pitchFamily="34"/>
              </a:rPr>
              <a:t> and Szczecin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129399"/>
            <a:ext cx="1080000" cy="658983"/>
          </a:xfrm>
          <a:prstGeom prst="rect">
            <a:avLst/>
          </a:prstGeom>
        </p:spPr>
      </p:pic>
      <p:pic>
        <p:nvPicPr>
          <p:cNvPr id="6" name="Obraz 5"/>
          <p:cNvPicPr>
            <a:picLocks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19999" y="128520"/>
            <a:ext cx="1080000" cy="6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W:\BPAC 2013\Swinoujscie-wejscie-autor-Trela-600x3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3727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20360" y="309240"/>
            <a:ext cx="7737479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>
                <a:latin typeface="Candara" pitchFamily="34"/>
              </a:rPr>
              <a:t>Port of Świnoujście</a:t>
            </a:r>
          </a:p>
        </p:txBody>
      </p:sp>
      <p:sp>
        <p:nvSpPr>
          <p:cNvPr id="4" name="Dowolny kształt 3"/>
          <p:cNvSpPr/>
          <p:nvPr/>
        </p:nvSpPr>
        <p:spPr>
          <a:xfrm>
            <a:off x="5022720" y="5068800"/>
            <a:ext cx="2178360" cy="912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1800" b="0" i="0" u="sng" strike="noStrike" baseline="0">
              <a:ln>
                <a:noFill/>
              </a:ln>
              <a:solidFill>
                <a:srgbClr val="FFFFFF"/>
              </a:solidFill>
              <a:uFillTx/>
              <a:latin typeface="Candara" pitchFamily="34"/>
              <a:ea typeface="Arial Unicode MS" pitchFamily="2"/>
              <a:cs typeface="Arial Unicode MS" pitchFamily="2"/>
            </a:endParaRP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Max vessel's  length: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Max draught:</a:t>
            </a:r>
          </a:p>
        </p:txBody>
      </p:sp>
      <p:sp>
        <p:nvSpPr>
          <p:cNvPr id="5" name="Dowolny kształt 4"/>
          <p:cNvSpPr/>
          <p:nvPr/>
        </p:nvSpPr>
        <p:spPr>
          <a:xfrm>
            <a:off x="7199279" y="5343480"/>
            <a:ext cx="771480" cy="776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270 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13,2 m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3440" y="1440000"/>
            <a:ext cx="3990960" cy="52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129399"/>
            <a:ext cx="1080000" cy="658983"/>
          </a:xfrm>
          <a:prstGeom prst="rect">
            <a:avLst/>
          </a:prstGeom>
        </p:spPr>
      </p:pic>
      <p:pic>
        <p:nvPicPr>
          <p:cNvPr id="9" name="Obraz 8"/>
          <p:cNvPicPr>
            <a:picLocks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919999" y="128520"/>
            <a:ext cx="1080000" cy="6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W:\BPAC 2013\Swinoujscie_port_lot_01_resiz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00" y="1440000"/>
            <a:ext cx="4384230" cy="292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20360" y="309240"/>
            <a:ext cx="7737479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 sz="3200">
                <a:latin typeface="Candara" pitchFamily="34"/>
              </a:rPr>
              <a:t>New LNG Terminal under construction </a:t>
            </a:r>
            <a:br>
              <a:rPr lang="pl-PL" sz="3200">
                <a:latin typeface="Candara" pitchFamily="34"/>
              </a:rPr>
            </a:br>
            <a:r>
              <a:rPr lang="pl-PL" sz="3200">
                <a:latin typeface="Candara" pitchFamily="34"/>
              </a:rPr>
              <a:t>at Świnoujście</a:t>
            </a:r>
          </a:p>
        </p:txBody>
      </p:sp>
      <p:sp>
        <p:nvSpPr>
          <p:cNvPr id="4" name="Dowolny kształt 3"/>
          <p:cNvSpPr/>
          <p:nvPr/>
        </p:nvSpPr>
        <p:spPr>
          <a:xfrm>
            <a:off x="5022720" y="5068800"/>
            <a:ext cx="2178360" cy="912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l-PL" sz="1800" b="0" i="0" u="sng" strike="noStrike" baseline="0">
              <a:ln>
                <a:noFill/>
              </a:ln>
              <a:solidFill>
                <a:srgbClr val="FFFFFF"/>
              </a:solidFill>
              <a:uFillTx/>
              <a:latin typeface="Candara" pitchFamily="34"/>
              <a:ea typeface="Arial Unicode MS" pitchFamily="2"/>
              <a:cs typeface="Arial Unicode MS" pitchFamily="2"/>
            </a:endParaRP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Max vessel's  length: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Max draught: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Fairway depth:</a:t>
            </a:r>
          </a:p>
        </p:txBody>
      </p:sp>
      <p:sp>
        <p:nvSpPr>
          <p:cNvPr id="5" name="Dowolny kształt 4"/>
          <p:cNvSpPr/>
          <p:nvPr/>
        </p:nvSpPr>
        <p:spPr>
          <a:xfrm>
            <a:off x="7199279" y="5343480"/>
            <a:ext cx="771480" cy="776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315 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12,5 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Arial Unicode MS" pitchFamily="2"/>
                <a:cs typeface="Arial Unicode MS" pitchFamily="2"/>
              </a:rPr>
              <a:t>14,5 m</a:t>
            </a:r>
          </a:p>
        </p:txBody>
      </p:sp>
      <p:sp>
        <p:nvSpPr>
          <p:cNvPr id="8" name="Dowolny kształt 7"/>
          <p:cNvSpPr/>
          <p:nvPr/>
        </p:nvSpPr>
        <p:spPr>
          <a:xfrm>
            <a:off x="0" y="5219640"/>
            <a:ext cx="500544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400" b="0" i="0" u="none" strike="noStrike" baseline="0" dirty="0" smtClean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On 17 May 2013 the </a:t>
            </a:r>
            <a:r>
              <a:rPr lang="pl-PL" sz="1400" b="0" i="0" u="none" strike="noStrike" baseline="0" dirty="0" err="1" smtClean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main</a:t>
            </a:r>
            <a:r>
              <a:rPr lang="pl-PL" sz="1400" b="0" i="0" u="none" strike="noStrike" baseline="0" dirty="0" smtClean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 </a:t>
            </a:r>
            <a:r>
              <a:rPr lang="pl-PL" sz="1400" b="0" i="0" u="none" strike="noStrike" baseline="0" dirty="0" err="1" smtClean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breakwater</a:t>
            </a:r>
            <a:r>
              <a:rPr lang="pl-PL" sz="1400" b="0" i="0" u="none" strike="noStrike" baseline="0" dirty="0" smtClean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 </a:t>
            </a:r>
            <a:r>
              <a:rPr lang="pl-PL" sz="1400" b="0" i="0" u="none" strike="noStrike" baseline="0" dirty="0" err="1" smtClean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has</a:t>
            </a:r>
            <a:r>
              <a:rPr lang="pl-PL" sz="1400" b="0" i="0" u="none" strike="noStrike" baseline="0" dirty="0" smtClean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 </a:t>
            </a:r>
            <a:r>
              <a:rPr lang="pl-PL" sz="1400" b="0" i="0" u="none" strike="noStrike" baseline="0" dirty="0" err="1" smtClean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been</a:t>
            </a:r>
            <a:r>
              <a:rPr lang="pl-PL" sz="1400" b="0" i="0" u="none" strike="noStrike" baseline="0" dirty="0" smtClean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 </a:t>
            </a:r>
            <a:r>
              <a:rPr lang="pl-PL" sz="1400" b="0" i="0" u="none" strike="noStrike" baseline="0" dirty="0" err="1" smtClean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completed</a:t>
            </a:r>
            <a:r>
              <a:rPr lang="pl-PL" sz="1400" b="0" i="0" u="none" strike="noStrike" baseline="0" dirty="0" smtClean="0">
                <a:ln>
                  <a:noFill/>
                </a:ln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l-PL" sz="1400" dirty="0" smtClean="0"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Works </a:t>
            </a:r>
            <a:r>
              <a:rPr lang="pl-PL" sz="1400" dirty="0" err="1" smtClean="0"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have</a:t>
            </a:r>
            <a:r>
              <a:rPr lang="pl-PL" sz="1400" dirty="0" smtClean="0"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 </a:t>
            </a:r>
            <a:r>
              <a:rPr lang="pl-PL" sz="1400" dirty="0" err="1" smtClean="0"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advanced</a:t>
            </a:r>
            <a:r>
              <a:rPr lang="pl-PL" sz="1400" dirty="0" smtClean="0"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 </a:t>
            </a:r>
            <a:r>
              <a:rPr lang="pl-PL" sz="1400" dirty="0" err="1" smtClean="0"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lately</a:t>
            </a:r>
            <a:r>
              <a:rPr lang="pl-PL" sz="1400" dirty="0" smtClean="0"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 and the Terminal </a:t>
            </a:r>
            <a:r>
              <a:rPr lang="pl-PL" sz="1400" dirty="0" err="1" smtClean="0"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should</a:t>
            </a:r>
            <a:r>
              <a:rPr lang="pl-PL" sz="1400" dirty="0" smtClean="0"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 be </a:t>
            </a:r>
            <a:r>
              <a:rPr lang="pl-PL" sz="1400" dirty="0" err="1" smtClean="0"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operational</a:t>
            </a:r>
            <a:r>
              <a:rPr lang="pl-PL" sz="1400" dirty="0" smtClean="0"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 in </a:t>
            </a:r>
            <a:r>
              <a:rPr lang="pl-PL" sz="1400" dirty="0" err="1" smtClean="0"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middle</a:t>
            </a:r>
            <a:r>
              <a:rPr lang="pl-PL" sz="1400" dirty="0" smtClean="0">
                <a:solidFill>
                  <a:srgbClr val="FF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andara" pitchFamily="34"/>
                <a:ea typeface="Arial Unicode MS" pitchFamily="2"/>
                <a:cs typeface="Arial Unicode MS" pitchFamily="2"/>
              </a:rPr>
              <a:t> of 2014.</a:t>
            </a:r>
            <a:endParaRPr lang="pl-PL" sz="1400" b="0" i="0" u="none" strike="noStrike" baseline="0" dirty="0">
              <a:ln>
                <a:noFill/>
              </a:ln>
              <a:solidFill>
                <a:srgbClr val="FFCC66"/>
              </a:solidFill>
              <a:effectLst>
                <a:outerShdw dist="17961" dir="2700000">
                  <a:scrgbClr r="0" g="0" b="0"/>
                </a:outerShdw>
              </a:effectLst>
              <a:latin typeface="Candara" pitchFamily="34"/>
              <a:ea typeface="Arial Unicode MS" pitchFamily="2"/>
              <a:cs typeface="Arial Unicode MS" pitchFamily="2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129399"/>
            <a:ext cx="1080000" cy="658983"/>
          </a:xfrm>
          <a:prstGeom prst="rect">
            <a:avLst/>
          </a:prstGeom>
        </p:spPr>
      </p:pic>
      <p:pic>
        <p:nvPicPr>
          <p:cNvPr id="6146" name="Picture 2" descr="W:\BPAC 2013\562767_431980463558416_153766157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26" y="1407042"/>
            <a:ext cx="5904657" cy="39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919999" y="128520"/>
            <a:ext cx="1080000" cy="6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ytuł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391</Words>
  <Application>Microsoft Office PowerPoint</Application>
  <PresentationFormat>Skærmshow (4:3)</PresentationFormat>
  <Paragraphs>83</Paragraphs>
  <Slides>15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Integrerede OLE-servere</vt:lpstr>
      </vt:variant>
      <vt:variant>
        <vt:i4>2</vt:i4>
      </vt:variant>
      <vt:variant>
        <vt:lpstr>Diastitler</vt:lpstr>
      </vt:variant>
      <vt:variant>
        <vt:i4>15</vt:i4>
      </vt:variant>
    </vt:vector>
  </HeadingPairs>
  <TitlesOfParts>
    <vt:vector size="19" baseType="lpstr">
      <vt:lpstr>Domyślnie</vt:lpstr>
      <vt:lpstr>Tytuł1</vt:lpstr>
      <vt:lpstr>Obraz - mapa bitowa</vt:lpstr>
      <vt:lpstr>Document</vt:lpstr>
      <vt:lpstr>PowerPoint-præsentation</vt:lpstr>
      <vt:lpstr>Approaches to Gdynia and Gdańsk</vt:lpstr>
      <vt:lpstr>Port of Gdańsk</vt:lpstr>
      <vt:lpstr>Deepwater Container Terminal  at Gdańsk North Port – Baltic Hub.</vt:lpstr>
      <vt:lpstr>PowerPoint-præsentation</vt:lpstr>
      <vt:lpstr>Port of Gdynia</vt:lpstr>
      <vt:lpstr>Approaches to Świnoujście  and Szczecin</vt:lpstr>
      <vt:lpstr>Port of Świnoujście</vt:lpstr>
      <vt:lpstr>New LNG Terminal under construction  at Świnoujście</vt:lpstr>
      <vt:lpstr>Port of Szczecin</vt:lpstr>
      <vt:lpstr>Statistics of vessels  Arrivals and departures to Polish Ports in Year 2012 comparing to 2011</vt:lpstr>
      <vt:lpstr>Statistics in All Pilots Stations  in Year 2012 comparing to 2011 </vt:lpstr>
      <vt:lpstr>„ PILOT EXEMPTION CERTIFICATES „ Issued in Year 2012 </vt:lpstr>
      <vt:lpstr>POLISH DEEP SEA PILOTS IN SERVICE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BPAC TALLIN 2008</dc:title>
  <dc:creator>Marbalco</dc:creator>
  <cp:lastModifiedBy>ina</cp:lastModifiedBy>
  <cp:revision>67</cp:revision>
  <cp:lastPrinted>2013-05-30T07:24:11Z</cp:lastPrinted>
  <dcterms:created xsi:type="dcterms:W3CDTF">2008-05-28T09:55:49Z</dcterms:created>
  <dcterms:modified xsi:type="dcterms:W3CDTF">2013-06-07T09:30:27Z</dcterms:modified>
</cp:coreProperties>
</file>