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</p:sldMasterIdLst>
  <p:notesMasterIdLst>
    <p:notesMasterId r:id="rId10"/>
  </p:notesMasterIdLst>
  <p:sldIdLst>
    <p:sldId id="307" r:id="rId3"/>
    <p:sldId id="309" r:id="rId4"/>
    <p:sldId id="310" r:id="rId5"/>
    <p:sldId id="308" r:id="rId6"/>
    <p:sldId id="312" r:id="rId7"/>
    <p:sldId id="311" r:id="rId8"/>
    <p:sldId id="313" r:id="rId9"/>
  </p:sldIdLst>
  <p:sldSz cx="9901238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6" autoAdjust="0"/>
    <p:restoredTop sz="94660" autoAdjust="0"/>
  </p:normalViewPr>
  <p:slideViewPr>
    <p:cSldViewPr>
      <p:cViewPr>
        <p:scale>
          <a:sx n="70" d="100"/>
          <a:sy n="70" d="100"/>
        </p:scale>
        <p:origin x="-918" y="-156"/>
      </p:cViewPr>
      <p:guideLst>
        <p:guide orient="horz" pos="3340"/>
        <p:guide orient="horz" pos="890"/>
        <p:guide pos="261"/>
        <p:guide pos="3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F8F66-4AC9-47DE-87B5-7BB3B1859CC0}" type="datetimeFigureOut">
              <a:rPr lang="fi-FI" smtClean="0"/>
              <a:pPr/>
              <a:t>7.6.2013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72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22C6C-7221-469C-87F5-4CEC1C848D91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657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4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7.6.2013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44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 -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F504-4CEA-4318-AA6B-E12654C175B4}" type="datetime1">
              <a:rPr lang="fi-FI" smtClean="0"/>
              <a:t>7.6.2013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44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 - kaks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428736"/>
            <a:ext cx="3947116" cy="4643470"/>
          </a:xfrm>
        </p:spPr>
        <p:txBody>
          <a:bodyPr/>
          <a:lstStyle/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2228-0A33-4AD7-A93B-A4E96F6D1AF8}" type="datetime1">
              <a:rPr lang="fi-FI" smtClean="0"/>
              <a:t>7.6.2013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‹nr.›</a:t>
            </a:fld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03965" y="1428736"/>
            <a:ext cx="3947116" cy="4643470"/>
          </a:xfrm>
        </p:spPr>
        <p:txBody>
          <a:bodyPr/>
          <a:lstStyle/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52044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kalvo -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428736"/>
            <a:ext cx="5875942" cy="4643470"/>
          </a:xfrm>
        </p:spPr>
        <p:txBody>
          <a:bodyPr/>
          <a:lstStyle/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E0872-C015-4CC2-A7ED-4F93A597588D}" type="datetime1">
              <a:rPr lang="fi-FI" smtClean="0"/>
              <a:t>7.6.2013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‹nr.›</a:t>
            </a:fld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50817" y="1428736"/>
            <a:ext cx="3071834" cy="414340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i-FI" noProof="1" smtClean="0"/>
              <a:t>Kuva</a:t>
            </a: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52044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0" y="2484000"/>
            <a:ext cx="5040000" cy="1440000"/>
          </a:xfrm>
        </p:spPr>
        <p:txBody>
          <a:bodyPr/>
          <a:lstStyle>
            <a:lvl1pPr>
              <a:defRPr b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 hasCustomPrompt="1"/>
          </p:nvPr>
        </p:nvSpPr>
        <p:spPr>
          <a:xfrm>
            <a:off x="4392000" y="4077072"/>
            <a:ext cx="4680520" cy="914400"/>
          </a:xfrm>
          <a:prstGeom prst="rect">
            <a:avLst/>
          </a:prstGeom>
        </p:spPr>
        <p:txBody>
          <a:bodyPr lIns="0" tIns="0" rIns="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 noProof="0" dirty="0" err="1" smtClean="0"/>
              <a:t>Lisää</a:t>
            </a:r>
            <a:r>
              <a:rPr lang="en-GB" noProof="0" dirty="0" smtClean="0"/>
              <a:t> </a:t>
            </a:r>
            <a:r>
              <a:rPr lang="en-GB" noProof="0" dirty="0" err="1" smtClean="0"/>
              <a:t>tilaisuus</a:t>
            </a:r>
            <a:r>
              <a:rPr lang="en-GB" noProof="0" dirty="0" smtClean="0"/>
              <a:t> </a:t>
            </a:r>
            <a:r>
              <a:rPr lang="en-GB" noProof="0" dirty="0" err="1" smtClean="0"/>
              <a:t>ja</a:t>
            </a:r>
            <a:r>
              <a:rPr lang="en-GB" noProof="0" dirty="0" smtClean="0"/>
              <a:t> </a:t>
            </a:r>
            <a:r>
              <a:rPr lang="en-GB" noProof="0" dirty="0" err="1" smtClean="0"/>
              <a:t>esittäjä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269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8478"/>
            <a:ext cx="9899924" cy="11643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351735"/>
            <a:ext cx="756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noProof="1" smtClean="0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9" y="1428736"/>
            <a:ext cx="8019081" cy="46434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6552000"/>
            <a:ext cx="1286026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F9FD5E4A-D699-4985-A627-DFDED19ABDE3}" type="datetime1">
              <a:rPr lang="en-GB" smtClean="0"/>
              <a:t>07/06/2013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999" y="6552000"/>
            <a:ext cx="3546675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10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51213" y="6552000"/>
            <a:ext cx="323085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03F6863F-6A49-4C4A-ACFA-6A00093D353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98691" y="6552000"/>
            <a:ext cx="3672408" cy="241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200"/>
              </a:lnSpc>
            </a:pPr>
            <a:r>
              <a:rPr lang="en-GB" sz="1000" b="1" noProof="0" dirty="0" smtClean="0"/>
              <a:t>Finnish Transport Safety Agency</a:t>
            </a:r>
            <a:endParaRPr lang="en-GB" sz="1000" b="1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00" y="360000"/>
            <a:ext cx="1502667" cy="6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3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" y="3295817"/>
            <a:ext cx="9899924" cy="33131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2000" y="2484000"/>
            <a:ext cx="5040000" cy="14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1" smtClean="0"/>
              <a:t>Click to edit Master title style</a:t>
            </a:r>
            <a:endParaRPr lang="en-GB" noProof="1"/>
          </a:p>
        </p:txBody>
      </p:sp>
      <p:sp>
        <p:nvSpPr>
          <p:cNvPr id="8" name="TextBox 7"/>
          <p:cNvSpPr txBox="1"/>
          <p:nvPr/>
        </p:nvSpPr>
        <p:spPr>
          <a:xfrm>
            <a:off x="827999" y="5868000"/>
            <a:ext cx="3906595" cy="6480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400"/>
              </a:lnSpc>
            </a:pPr>
            <a:r>
              <a:rPr lang="en-GB" sz="2000" b="0" i="1" noProof="0" dirty="0" smtClean="0">
                <a:solidFill>
                  <a:schemeClr val="tx2"/>
                </a:solidFill>
              </a:rPr>
              <a:t>Responsible traffic. </a:t>
            </a:r>
          </a:p>
          <a:p>
            <a:pPr algn="l">
              <a:lnSpc>
                <a:spcPts val="2400"/>
              </a:lnSpc>
            </a:pPr>
            <a:r>
              <a:rPr lang="en-GB" sz="2000" b="0" i="1" noProof="0" dirty="0" smtClean="0">
                <a:solidFill>
                  <a:schemeClr val="tx2"/>
                </a:solidFill>
              </a:rPr>
              <a:t>A joint effort.</a:t>
            </a:r>
            <a:endParaRPr lang="en-GB" sz="2000" b="0" i="1" noProof="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54470"/>
            <a:ext cx="5469394" cy="10080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4391999" y="4077072"/>
            <a:ext cx="4680000" cy="9144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en-GB" noProof="0" dirty="0" err="1" smtClean="0"/>
              <a:t>Lisää</a:t>
            </a:r>
            <a:r>
              <a:rPr lang="en-GB" noProof="0" dirty="0" smtClean="0"/>
              <a:t> </a:t>
            </a:r>
            <a:r>
              <a:rPr lang="en-GB" noProof="0" dirty="0" err="1" smtClean="0"/>
              <a:t>tilaisuus</a:t>
            </a:r>
            <a:r>
              <a:rPr lang="en-GB" noProof="0" dirty="0" smtClean="0"/>
              <a:t> </a:t>
            </a:r>
            <a:r>
              <a:rPr lang="en-GB" noProof="0" dirty="0" err="1" smtClean="0"/>
              <a:t>ja</a:t>
            </a:r>
            <a:r>
              <a:rPr lang="en-GB" noProof="0" dirty="0" smtClean="0"/>
              <a:t> </a:t>
            </a:r>
            <a:r>
              <a:rPr lang="en-GB" noProof="0" dirty="0" err="1" smtClean="0"/>
              <a:t>esittäjä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8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80000"/>
        <a:buFont typeface="Wingdings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97630" y="2637072"/>
            <a:ext cx="5633509" cy="1440000"/>
          </a:xfrm>
        </p:spPr>
        <p:txBody>
          <a:bodyPr/>
          <a:lstStyle/>
          <a:p>
            <a:r>
              <a:rPr lang="en-US" sz="3300" dirty="0" smtClean="0"/>
              <a:t>Plans </a:t>
            </a:r>
            <a:r>
              <a:rPr lang="en-US" sz="3300" dirty="0"/>
              <a:t>and development </a:t>
            </a:r>
            <a:r>
              <a:rPr lang="en-US" sz="3300" dirty="0" smtClean="0"/>
              <a:t>in Finland since </a:t>
            </a:r>
            <a:r>
              <a:rPr lang="en-US" sz="3300" dirty="0"/>
              <a:t>the </a:t>
            </a:r>
            <a:r>
              <a:rPr lang="en-US" sz="3300" dirty="0" smtClean="0"/>
              <a:t>last conference</a:t>
            </a:r>
            <a:endParaRPr lang="en-GB" sz="33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014515" y="3933056"/>
            <a:ext cx="4680520" cy="914400"/>
          </a:xfrm>
        </p:spPr>
        <p:txBody>
          <a:bodyPr/>
          <a:lstStyle/>
          <a:p>
            <a:r>
              <a:rPr lang="en-GB" dirty="0" smtClean="0"/>
              <a:t>BPAC </a:t>
            </a:r>
          </a:p>
          <a:p>
            <a:r>
              <a:rPr lang="en-GB" smtClean="0"/>
              <a:t>Helsinki 31.5.2013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5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404768"/>
            <a:ext cx="7560000" cy="936000"/>
          </a:xfrm>
        </p:spPr>
        <p:txBody>
          <a:bodyPr>
            <a:noAutofit/>
          </a:bodyPr>
          <a:lstStyle/>
          <a:p>
            <a:r>
              <a:rPr lang="en-US" sz="3600" b="1" dirty="0"/>
              <a:t>Regulations</a:t>
            </a:r>
            <a:br>
              <a:rPr lang="en-US" sz="3600" b="1" dirty="0"/>
            </a:b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78411" y="1340768"/>
            <a:ext cx="6480720" cy="4731438"/>
          </a:xfrm>
        </p:spPr>
        <p:txBody>
          <a:bodyPr>
            <a:normAutofit/>
          </a:bodyPr>
          <a:lstStyle/>
          <a:p>
            <a:r>
              <a:rPr lang="en-US" sz="2100" b="1" dirty="0" smtClean="0"/>
              <a:t>Pilotage Act (last changes 2011)</a:t>
            </a:r>
          </a:p>
          <a:p>
            <a:r>
              <a:rPr lang="en-US" sz="2100" b="1" dirty="0" smtClean="0"/>
              <a:t>Government Decree on Pilotage (2011)</a:t>
            </a:r>
          </a:p>
          <a:p>
            <a:r>
              <a:rPr lang="en-US" sz="2100" b="1" dirty="0" smtClean="0"/>
              <a:t>Regulation </a:t>
            </a:r>
            <a:r>
              <a:rPr lang="en-US" sz="2100" b="1" dirty="0"/>
              <a:t>on training, examination and practical pilotage assessment required for issue of Pilot Licenses, Pilot Exemption Certificates and </a:t>
            </a:r>
            <a:r>
              <a:rPr lang="en-US" sz="2100" b="1" dirty="0" smtClean="0"/>
              <a:t>Exemptions (2011)</a:t>
            </a:r>
            <a:endParaRPr lang="en-US" sz="2100" b="1" dirty="0"/>
          </a:p>
          <a:p>
            <a:r>
              <a:rPr lang="en-US" sz="2100" b="1" dirty="0" smtClean="0"/>
              <a:t>Regulation </a:t>
            </a:r>
            <a:r>
              <a:rPr lang="en-US" sz="2100" b="1" dirty="0"/>
              <a:t>on compulsory pilotage areas and pilot boarding </a:t>
            </a:r>
            <a:r>
              <a:rPr lang="en-US" sz="2100" b="1" dirty="0" smtClean="0"/>
              <a:t>areas (2012)</a:t>
            </a:r>
          </a:p>
          <a:p>
            <a:pPr lvl="2"/>
            <a:r>
              <a:rPr lang="en-US" sz="1900" dirty="0" smtClean="0"/>
              <a:t>Updating in process </a:t>
            </a:r>
          </a:p>
          <a:p>
            <a:pPr marL="0" indent="0">
              <a:buNone/>
            </a:pPr>
            <a:endParaRPr lang="fi-FI" sz="21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fi-FI" sz="2100" b="1" i="1" dirty="0" smtClean="0">
                <a:solidFill>
                  <a:schemeClr val="accent5"/>
                </a:solidFill>
              </a:rPr>
              <a:t>Act, </a:t>
            </a:r>
            <a:r>
              <a:rPr lang="fi-FI" sz="2100" b="1" i="1" dirty="0" err="1" smtClean="0">
                <a:solidFill>
                  <a:schemeClr val="accent5"/>
                </a:solidFill>
              </a:rPr>
              <a:t>Decree</a:t>
            </a:r>
            <a:r>
              <a:rPr lang="fi-FI" sz="2100" b="1" i="1" dirty="0" smtClean="0">
                <a:solidFill>
                  <a:schemeClr val="accent5"/>
                </a:solidFill>
              </a:rPr>
              <a:t> and </a:t>
            </a:r>
            <a:r>
              <a:rPr lang="fi-FI" sz="2100" b="1" i="1" dirty="0" err="1" smtClean="0">
                <a:solidFill>
                  <a:schemeClr val="accent5"/>
                </a:solidFill>
              </a:rPr>
              <a:t>training</a:t>
            </a:r>
            <a:r>
              <a:rPr lang="fi-FI" sz="2100" b="1" i="1" dirty="0" smtClean="0">
                <a:solidFill>
                  <a:schemeClr val="accent5"/>
                </a:solidFill>
              </a:rPr>
              <a:t> </a:t>
            </a:r>
            <a:r>
              <a:rPr lang="fi-FI" sz="2100" b="1" i="1" dirty="0" err="1" smtClean="0">
                <a:solidFill>
                  <a:schemeClr val="accent5"/>
                </a:solidFill>
              </a:rPr>
              <a:t>regulation</a:t>
            </a:r>
            <a:r>
              <a:rPr lang="fi-FI" sz="2100" b="1" i="1" dirty="0" smtClean="0">
                <a:solidFill>
                  <a:schemeClr val="accent5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i-FI" sz="2100" b="1" i="1" dirty="0" err="1" smtClean="0">
                <a:solidFill>
                  <a:schemeClr val="accent5"/>
                </a:solidFill>
              </a:rPr>
              <a:t>need</a:t>
            </a:r>
            <a:r>
              <a:rPr lang="fi-FI" sz="2100" b="1" i="1" dirty="0" smtClean="0">
                <a:solidFill>
                  <a:schemeClr val="accent5"/>
                </a:solidFill>
              </a:rPr>
              <a:t> to </a:t>
            </a:r>
            <a:r>
              <a:rPr lang="fi-FI" sz="2100" b="1" i="1" dirty="0" err="1" smtClean="0">
                <a:solidFill>
                  <a:schemeClr val="accent5"/>
                </a:solidFill>
              </a:rPr>
              <a:t>be</a:t>
            </a:r>
            <a:r>
              <a:rPr lang="fi-FI" sz="2100" b="1" i="1" dirty="0" smtClean="0">
                <a:solidFill>
                  <a:schemeClr val="accent5"/>
                </a:solidFill>
              </a:rPr>
              <a:t> </a:t>
            </a:r>
            <a:r>
              <a:rPr lang="fi-FI" sz="2100" b="1" i="1" dirty="0" err="1" smtClean="0">
                <a:solidFill>
                  <a:schemeClr val="accent5"/>
                </a:solidFill>
              </a:rPr>
              <a:t>updated</a:t>
            </a:r>
            <a:endParaRPr lang="fi-FI" sz="2100" b="1" i="1" dirty="0">
              <a:solidFill>
                <a:schemeClr val="accent5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7.6.2013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5122" name="Picture 2" descr="C:\Users\sonninens\AppData\Local\Microsoft\Windows\Temporary Internet Files\Content.IE5\WEE2YV52\MP90030299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035"/>
          <a:stretch/>
        </p:blipFill>
        <p:spPr bwMode="auto">
          <a:xfrm>
            <a:off x="354842" y="1556792"/>
            <a:ext cx="2320120" cy="41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sonninens\AppData\Local\Microsoft\Windows\Temporary Internet Files\Content.IE5\PQRXZ9CF\MC9003266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70" y="2636912"/>
            <a:ext cx="3170319" cy="10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115" y="548680"/>
            <a:ext cx="7560000" cy="936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New instructions 2013</a:t>
            </a:r>
            <a:r>
              <a:rPr lang="en-US" sz="3600" b="1" dirty="0"/>
              <a:t/>
            </a:r>
            <a:br>
              <a:rPr lang="en-US" sz="3600" b="1" dirty="0"/>
            </a:b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115" y="1628800"/>
            <a:ext cx="6156755" cy="39604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Application </a:t>
            </a:r>
            <a:r>
              <a:rPr lang="en-US" b="1" dirty="0">
                <a:solidFill>
                  <a:schemeClr val="accent5"/>
                </a:solidFill>
              </a:rPr>
              <a:t>of the concept ’equivalent vessel</a:t>
            </a:r>
            <a:r>
              <a:rPr lang="en-US" b="1" dirty="0" smtClean="0">
                <a:solidFill>
                  <a:schemeClr val="accent5"/>
                </a:solidFill>
              </a:rPr>
              <a:t>’ (PEC)</a:t>
            </a:r>
          </a:p>
          <a:p>
            <a:pPr lvl="1"/>
            <a:r>
              <a:rPr lang="en-US" dirty="0" smtClean="0"/>
              <a:t>Previous unwritten definition was vague and decision making wasn’t transparent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Prerequisites </a:t>
            </a:r>
            <a:r>
              <a:rPr lang="en-US" b="1" dirty="0">
                <a:solidFill>
                  <a:schemeClr val="accent5"/>
                </a:solidFill>
              </a:rPr>
              <a:t>for Pilot Exemption </a:t>
            </a:r>
            <a:r>
              <a:rPr lang="en-US" b="1" dirty="0" smtClean="0">
                <a:solidFill>
                  <a:schemeClr val="accent5"/>
                </a:solidFill>
              </a:rPr>
              <a:t>Certificates</a:t>
            </a:r>
          </a:p>
          <a:p>
            <a:pPr lvl="1"/>
            <a:r>
              <a:rPr lang="en-US" dirty="0"/>
              <a:t>The most essential information from the PEC candidate's point of view and information on how Trafi applies the PEC </a:t>
            </a:r>
            <a:r>
              <a:rPr lang="en-US" dirty="0" smtClean="0"/>
              <a:t>legislation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7.6.2013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4099" name="Picture 3" descr="C:\Users\sonninens\AppData\Local\Microsoft\Windows\Temporary Internet Files\Content.IE5\6E0C8UEA\MC9003209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83" y="3851622"/>
            <a:ext cx="2064241" cy="10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nninens\AppData\Local\Microsoft\Windows\Temporary Internet Files\Content.IE5\PQRXZ9CF\MC9003266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19" y="1628800"/>
            <a:ext cx="210992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>Use of simulators in pilotage examinations 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2147" y="1412776"/>
            <a:ext cx="8019081" cy="464347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Three training institutes providing simulator training and examinations</a:t>
            </a:r>
          </a:p>
          <a:p>
            <a:endParaRPr lang="en-GB" sz="2000" dirty="0" smtClean="0"/>
          </a:p>
          <a:p>
            <a:pPr marL="457200" indent="-457200">
              <a:buClr>
                <a:schemeClr val="accent5"/>
              </a:buClr>
              <a:buSzPct val="103000"/>
              <a:buFont typeface="+mj-lt"/>
              <a:buAutoNum type="arabicPeriod"/>
            </a:pPr>
            <a:r>
              <a:rPr lang="en-GB" sz="2800" b="1" dirty="0" err="1">
                <a:solidFill>
                  <a:schemeClr val="accent5"/>
                </a:solidFill>
              </a:rPr>
              <a:t>Aboa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b="1" dirty="0" smtClean="0">
                <a:solidFill>
                  <a:schemeClr val="accent5"/>
                </a:solidFill>
              </a:rPr>
              <a:t>Mare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7.6.2013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5" y="3068960"/>
            <a:ext cx="4328616" cy="189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03" y="4149080"/>
            <a:ext cx="4639842" cy="153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5" descr="data:image/jpeg;base64,/9j/4AAQSkZJRgABAQAAAQABAAD/2wCEAAkGBwgHBgkIBwgKCgkLDRYPDQwMDRsUFRAWIB0iIiAdHx8kKDQsJCYxJx8fLT0tMTU3Ojo6Iys/RD84QzQ5OjcBCgoKDQwNGg8PGjclHyU3Nzc3Nzc3Nzc3Nzc3Nzc3Nzc3Nzc3Nzc3Nzc3Nzc3Nzc3Nzc3Nzc3Nzc3Nzc3Nzc3N//AABEIAKEAogMBIgACEQEDEQH/xAAcAAACAgMBAQAAAAAAAAAAAAAABQQGAQMHCAL/xABFEAABAwMBBAYECgoCAQUAAAABAgMEAAURIQYSMUEHEyJRcYEUYZGhFTIzQlJygpKx0SMkNFVic5SissFUk0MWRFNj8P/EABkBAQADAQEAAAAAAAAAAAAAAAABAwQFAv/EACURAQACAQUAAAYDAAAAAAAAAAABAhEDBBIhMSIyQUJhgRNRcf/aAAwDAQACEQMRAD8A7jRRRQFFFFAUVrW822oJccQkngFKAJr7z3UGaKpidukjbFdjkRA1HS8Y6ZW/nLm6CARjTOoq5DUUGahXZ5bEB5bRHWlO43n6ajhPvIqbSy45fuMCIPihSpDmnzUDAHjvKSfsmpj1EouxdwFy2bhPdYVrQFMrUeJU2Sg5+7TyuZ9Ddz3nLxalqyW5BkN+CiQr3ge2umHlXvVpwvMPNLcq5GRWaoWxm0su6bX3yFKkl2MlRVEb3Ujq0oWQcEDJyCniTwq9OuIZaW66oIbQCpSlHAAHEmq3t90Uj2X2ljbSsSn4TD7bTD5ZC3QAHNM7ycE6YI44NO80GaKKKAooooCiiigKKxnurTMaVIjOsodWyVoKQ6g9pBI4j1ighXTaC0WlwN3G4x47itQhS+1jvwNceutV8uxa2Xm3W0uNyCiMp1laDvpVgcdOIHHyrnuzKdnbam8x9r2mFXSM4UOuysrU8kjTcBzrjXTXBBqZ0a3y3Mx3rFLccbTKkLMRt5BwpCvm57zr459dBvsOxNp2h2eYulzdfmXGW0VmSt9WWl9wHDQ94pv0aXF6TaH7bOWpUy2Pqjub57WAdPwI+zUTo4dXbpd52akHWBI6xjJ+M2onh7j9qsRCm3dLEhiIoLbuETrJCE/+NaeZ9n91BVn3bXMhbXifPYizvhZxyHvLwslskAjGuDqM+uuibDbQJ2gsLMlah6U0eqkJz88Dj5jB86r3RvZYE6NcbnPt7L0hy4OqbcfaBKUnB7OeWSfbTS3bPT7RttJm24MizzW8vtFWChzXVIx3/wCR7qC3HhS2ETIuk6TjsNlMZvuO6N5RHmrd+zU6S83HjuPvLCGmkla1HgABkmolkaW1a2OuRuPOAuupPJazvKHtNTCJcR2BuQtm3bC1K3USHXIyyT9NWn9wTXc7nKTBtsuW4cIjsLdPgkE15neWpqc462Slbb6loUORCyQfaK9BXBDu1Oxqhb3m2l3CKndWsHACsZ4eYrbvad1szba3sOebMoVZp+yF0f0N065p9XIlS8J9u8mrJ0hXZyat2wQnN1lphUm6Pg/JNJGdzxP+x31I2w2blu7I22JaGetmWtbS2UNqCSd1ODjewPXrS28Wl+w9HtyW6Fv3a5KSZjgTvFSlK1T4AZHmawtR50WRfRtjoq1JwqQtbp8zge4VWNvdpp01M5yySVsW60KT1slpRBdeUoJCUkchkn/8KZ3mbIg2m07G2I71zeitsrWD8g2EjeUTyJwfee6qztDHvNn2XRs3NtLDcRx9G5NYdyHFZ4KHHJwO6g69by58Hxi8oqc6lG+o8ScDJ9tao94t0q4PwGJjS5cc4cZC+0PLmNRS/a6/N7N7PuS9C9uhthHHeWeGncOJ8KqMbYmCnZL4Tny1tXUJXLVPQ4coURnGQdfxyTQdNoqubA3OXd9loU24JPpCt5KlEYK91RAV54qwpWFfF15UH1RWM0UFA6UBcWHrRJjXN+FD6/q3FtnRtw/FWrHEcQeVSLZthKtktNr2yjiHJ4NzU6svdxzy8eHfirNtJam73ZJdudwOuRhKiM7quKT7cVzzZi1zds0oTtHKPolpPo/oTasKU4BjeWe/GmfHhrkGPSJbWY023bUtRmZbLDqBLaUkLS43nsr9ZHAHv3e6ou3dyt20K7Zbdn/1u6ofQ404wPkE+tXLkccsU5s+x862PSbcbgJWzshpSTGfBK073JJ+b35HszrVjsljt1jj9RbYqGUkdpYGVL9alcTQK7zsdAvEtuc6/KizQgIU/Ec3FLA76mbP7NW2whxUNtan3vlZDy99xfiT/qnVJ7tc37W6h1cZT8MpJUWtXEEcdPnDGumuh40iMhuAAMCioltuUO5sdfBkIebP0eI8RxB8al5FJ6nEhbfv0sVqFzlvJax3p+Mv+1KqYjhS0/rF/SnimLH3j9Zw4HnhCvb66Z8qmUPLcn9qf/mr/wAjXaOhy4+lbLGGpWVwnlIGTruq7Y/Ejyri8n9qf/mr/wAjV36Hbl6HtK9DUQETWcAfxo1HuKq6+5ry0f8AGDRtxu7bgUborGa1yJDTCN51WATgaEkn1Aca47oNaLdCbnOTm4jKZbidxb6UALUnuKuJpDtxY5l8Yt7cNTeI8xDzgWcEpHdTKDdFT7i+xGbAYjdl1ZOu/wAkjlnGp7tBTWpmMChO253a3bWQbpFcTZ7UC02y6kgPOHirXlz8AnvNINltk031V2iOXWbHgxLi416G24dxaQrTidDpxxXXDnlVJkRn9h4F+ukdKpvpb/XobCMdUpROd7HzRnjUDdtVfkbPRItlsEdDlzfSGosdGMNJ4BR9mg8zpmk7EHaDYZCbgH3btBdG9cWCe00s6qcTnj4+3vBs9sfDv9icuVynqlXKcrrfS2V6sKHAD1jmPIcKt2yzd7ZguRtoSy66y5uNPoVkvIxopQ5H8qDfH2gt0iO0+26vccQFpy0sHBGe6sU1GlFBhXA0gt+zvoG1NxvDMkpYmtJC4oTp1gOq8+A/uV6sWCsYFBkUUUUBWiUwHmSkHCgcoV9FQ1BrdWD3UyOebQWOVBUb7s6pyMsE+kx2j8RQPaIHAjvHmK2WDpCbWlLN7QG1HhIaGU+Y5eVXRz9Wlhzg09hKu4L+afPh44rmHSDbrTDlF63XKIy8+sIcj9YD1alHG/gcAM5IPDjWvStXUjheP2qtmvcOj7PqTIYfnoIKZb6nEEc0DCEkeopSD500NaIUdqLEYjsD9Ey2ltHgBgVvNZZ9WvLcn9qf/mr/AMjUmyzlWu8QZ6P/AG8hC1fVz2h5jI86jSf2p/8Amr/yNa9Ma138Zrhys4nL02iS7KSFQ07rSho84NCP4U8/H8ap+1V/MaT8E2RSnrk6Q05IJyUZON1J5Hw4ePBBG28cOyEC3RHMXBLHVvuk4KUpJSCPWQOPLxpl0ZWXrpLl2kJyhrsMb3NfzleXDzNcuNH+OJvdv58sRC8bPWpFotTENJ3lIGXF/TWdVH20zrAwKzWSZmZzK6OhXypIUCFAEHTBr6oqBUYmy0mzbQImbPSkR7c+r9chOAlHDigDgfw8NKtqeFGBWaAooooCilV02is9nTm53KLHJ4IW4N4+CeJqm3Xpds7BKLbFfmK+mshpHv7XuqymlqX+WHi2pSvsujZrVIlMRWlOyXm2W08VuKCQPM1wu79J+0E8lEaSxb2jyjpCleBUrPuANVWbPfuDvWzpbkhzOQp1zex4Z4Vqpsbz804UW3Vfo7nd+knZu3ZDcpc1zkiIjez9o4T76pt16Wrg9lNpgMxhycfJcV7BgfjXN99H0k+2jrEfTT7a1U2enX2Mqbbi1je7bSXq8BSbjc5DrauLYISj7owD50pQlKMBKUpA4ADAFY6xH00+2jrEfTT7a0RSK9RCmbZ7l0ro0259ALVlvLp9F0TFkK/8XchR+j3Hlw4cOwZyK8qFbZBBUnB9Yrp3Rz0gojpRaL7IHVgYjyVHO7/Ar/R8u6sG62v30atDW+2znEn9qf8A5q/8jVx2A2Gd2hcTOuAU1akq05KkEHgP4eOT7O8SdhNhlX6a5c7mkptYeXuN6hT5Cz7EjUHma7Q00hltLbSQhCQAlKRgAd1etxuuMcKeo0tDM8rIrlqgOxERHYcdcdsBKGlNgpSPUOVRWbEiE2lFpkvQkJOQ0khbX3VZwPqkU3orm5lsxBXv3aKMuMRpiANSyotLPglWU+1QrIvcRsYmpehHmZTe4kfb+L76ZYoxpTKXyh1DiQptaVJPApOQa+s0vcs0BSt9tgsLJyVxlqaJPrKSM+dfIi3KOP0M9MgA8JTQyfVvIx+Bp0gzopYLjKZ0m215B5rjnrkeWMK/trfFuMSUSlmQ2pwfGbzhafFJ1HnTEpymUViioCh3Zu1LdW+1ERHfWd5TrACSo95HBXmDWo2mQxqyiBKA+ZIjhtR+2kYH3ae0VPKUYgj34zOPTbGWu9bcdLyf7ATj14FSogss0ExEwXscerSgkeNMceuo0q3Q5ZBkxmnFDgpSBvDwPEUyYHwfB/4cb/qT+VHwfB/4cf8A6k/lUb4MfZ/YbjIbA4If/TJH3u1/dWBJukfSRDakpH/kjObqlfYXw+8aCX8HQf8Ahx/+pP5UfB0H/hx/+pP5VHbvUIr6t9aorvDckoLZPgTorxBIqcHAUhQwUnnmnZ0jmBBwMQ42v/1J/KuU9I+2EEFVs2fYjb7Swpya22nsLQcgIPeCBk8sYrb0idIKpBctFhew0OzIltq1V3oQe7vV5CuYLADRA4AaVv2+2nHO7Lq6vfGro/SFsvcrGVXS1z57sFZ3pCevVvNLPFZwfik+w+rhRPhO4fvCb/UL/OvTTjSXGlIcSlaFDCkqGQR3VxTpE2HVYXl3G2IKrWtXabSP2Y931fw4V6224i3wX9edbRmPiqqHwncP3hN/qF/nR8J3D94Tf6hf51FrdEiSZrvVRI7z7mcbrLZWfdW6YrHcwzdtnwncP3hN/qF/nR8J3D94Tf6hf51ZbV0bbSXDCn4zcBs/OkrG991OT7cVcbT0R21jCrrPkS1fQbSGkD8T76ovuNGv1W10dSzlPwncCQBcJuTwHpK9ffTu02XbC7YMNu6Bv/5H3ltI8iojPlmu22rZmy2gD4OtsZlX0wjKz4qOp9tNd2st97H21X1239y5fa+jS9LIXdto5LSebUZ1alfeJx7qt1u2Ks0NTbrjT8x9s5Q7NfW6UnvAJwD4CrJRWW+te/srq6Va+QwBpRWaKqWCiiigKh3ZUpMF1UFTaHQCd9wZCRjU45mplR5zLsiKtph4MrUMb5RvYHPTIoEk26PNW+1OOSVMJko3nXm2wtWdzIwnB4nnimlnkOS7XFkP7vWONJUrd4ZIqImyyENQi3PAkQ0KbbcLAKShQSMFOePZGua2qXH2esSluuFTUZBJUrio5/2Tw9dIjM4FT6T7zusoszJBLuHH/UkHsjzIz5euq7H2cvB2SuNxZmS4qAwVNRm3VJDydCSU5xgpyBpmnOz1jN0mK2g2i0Q851jLChku92nEpHIc8d3G9rbemNqbUnqI6huqBHbUO7uHvPhWydSNKsUr+1PHl3LzLnIGK+XPk1eBqZdYK7ZdJkBzOYzymxk8QDofMYNQ3Pk1eBrqZzGYYIjE4equVaZaGVxnUyUJWypBDiVjIUnGoPlW4cKWbRDrbf6GCQZi0xzgkHdUe3gjgdze1rgR66k+OX7EQdlZs9xu5QEKW84VRetWS2Uk6I3eGcY48a6jb4ka1vGJFjtMRl9ppDSAlKT85OB7fb3VRL90fyYwU/ZnC+2NeoUQFpHcDwPuqbsxtK7JAs94Upq4NKHozrgwVKHAK9fL1gmtetEakcqTn8KqfD1ML3J67qV+jbnXY7HWZ3c+ulcB6ZLsiluyi2+lxxKnm2gThKyNE+A9fnTFt1UqJvMr6tagRkjO4rgQRzwagw7XNiwlsN3Ib5dLiXPRxpkkqBGdck+qsa5s2eluzbf1ry+sIdWgLKd0lIUQCRyOOVM6h2uCYLLiVPF5x1xTriyMZUe4chUygKKwCDWaAooooCoN6ubFntkifKz1bKCrdHFR5AesnSp1INrbM/d4LojrCnUR3UsNLO6jrFjd3yeOQkqA+saBvDkGTEYfUjcLraVlB13cjOKkVz2Y69HupuF5U4+m39iFDaSQ25IxnKE4yUoSdXDnUqwABgtLTf5ptiX1qRcn5U5bMZLGEJWlOd7BPIbq9TxwKC3UkvNteu0uOy6ECCyQ4oL16xfIEcwOOvPHHFSbfe4M2NHdDoZU+F7rTxCVgoUErHHGiiBocaimOQONTEzHcDRHiNNHfG8pzGC4o5JH+h6hpW/GBRRUDiHTBbjE2pRLSMNzWAr7aTuq92776ojnyavA12zpjtpk7MNzUJ7cJ9KlfUV2T7yD5VxNz5NWeOK7O2vy0o/Dn61eOo9VDhS179ZvrDZ1REZLqvrr7KfcHPaKY/NpdZcvLmzTwffKW88kI7A9pSpX2q48N5iBpSy92C3Xlrdms5WB2XkHdWjwNNaxmkTMTmEzGSazxLhbnlMSHhKjkZQ+dF5GnbHMkcx3U6HCsZFQJ13hw4MmaXOuajaOiP8ApFJOQMYHPXhSZz2GFLbjeocBz0dx1Cpak5bj74CnCc7oGdBkggZxrSt+6TJFxgbj0duzTiUNSGVFTjiijKQSQAjOFcMnKRrrik7SXesuMK6syZbTyBGndQgl0OpSOqeSBrhaANR8VafE1A3v7ZR2lwbqVPxobg6uRHlt7mEk4C0K4FSSMFOc4zplOKura0uJCkKCkkZBByCKRbOWqTHjl24EFcxpKpcYpBR12MKX3AqGMgaZGfF6hCW0JQhISlIwEpGABQfVFFFAUUUUGsstl1LpQnrEgpSspGQDxGfIeyqpddkgYf6s644qM2fRUb5QoLU71jqt8EaqwByxr31b6DrQUudDbhQry6ISQy2wi32+M6nKVE8Dg8d5xaQT/ADUW6mRs3EXCsG/1sSEnsbxUFvuqShBwc8AhaiOHPFXxSEq+MkHXOvfUJ61Q3pSZK2/0odDpIJ7SgkpGfAE0CuZtQww9aWGEF5yejrVEHCWmtxS94n1hJwOeD3VOsdzlXGO08/bjGbcaS4hQeSsHIzjvBHrFJ17Gpjweot8opWiK+0hTyd4la0pQlRPIJQN0ADgaa7PwFwUOoXbYMIkp1huFQcwOJyhOPfQSr3ARdLRLgOYCZDSm8nlkaGvMTgWltaXUlDicpWg8UqHEe2vVRrzz0k274N2uuLSU4Q9iQgepY1P3gqt2yvjlVm3NfJd7ukpUO2yH0J33EIPVo+ks6JHmcCtlvjiJCYjg73VICc9+BxqHcj10q3wxrvu9csfwN65++W/bTMVilogru11dhzYsKND9IektuLSpTobQnc3c5JyfnDgDwNLLhe7lHeuK22opZtrbbzreVFbjahklJ0Axurxoc7vLNS9p7S9clQHGI0OSqM+VqalqIQpJQUnglXMpPDlUd7Z+XLJWuW1C6+IIsluK1kKbBUUhJVwwFKGcc+VQlBkS5cmAn0iUsKj3FyFKU32d5t3KG1aaDRbSq1xZMWVso7Z4DTbV3TEU25Gjt6tvNjGumB2kjdzx0qxf+n7YZaZRjEup3DjrV7hKBhKijO6SMDBIzoKZ7o1048aCtxtmFBiTGdnuuRZRTIIUlIcZkb29vowN0DIBxjiPWasIYbDynghPWqSEqXjUgEkDPmfbWzFZoCiiigKKKKAooooCiiigKKKKAooooCuVdONuzHt10SnUFUZZxyIKk5+6fbXVarnSDa/hfZG4xgkqcS11rYHHeR2h+FWaN+GpEvGpXlXBhEw9eJb3EMIRHT6iRvq/wAkeymdLrElXwa06sELfy+oHiCslWPLIHlTGvE+vUeCiiioSKKKKAooooCiiigKKKKAooooCiiigKKKKAooooCtMj5Fz6tFFR9SfBG+Rb+qPwraKKKmfZRHjNFFFEiiiigKKKKAooooCiiig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01" y="2204864"/>
            <a:ext cx="1788914" cy="177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4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>Use of simulators in pilotage examinations 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2147" y="1772816"/>
            <a:ext cx="8019081" cy="4427446"/>
          </a:xfrm>
        </p:spPr>
        <p:txBody>
          <a:bodyPr>
            <a:normAutofit/>
          </a:bodyPr>
          <a:lstStyle/>
          <a:p>
            <a:pPr marL="457200" lvl="1" indent="-457200">
              <a:buClr>
                <a:schemeClr val="accent5"/>
              </a:buClr>
              <a:buSzPct val="103000"/>
              <a:buFont typeface="+mj-lt"/>
              <a:buAutoNum type="arabicPeriod" startAt="2"/>
            </a:pPr>
            <a:r>
              <a:rPr lang="en-US" sz="2400" b="1" dirty="0" err="1" smtClean="0">
                <a:solidFill>
                  <a:schemeClr val="accent5"/>
                </a:solidFill>
              </a:rPr>
              <a:t>Åland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>
                <a:solidFill>
                  <a:schemeClr val="accent5"/>
                </a:solidFill>
              </a:rPr>
              <a:t>University of Applied Sciences </a:t>
            </a:r>
          </a:p>
          <a:p>
            <a:pPr lvl="2"/>
            <a:r>
              <a:rPr lang="en-GB" sz="2000" dirty="0" err="1"/>
              <a:t>Åland</a:t>
            </a:r>
            <a:r>
              <a:rPr lang="en-GB" sz="2000" dirty="0"/>
              <a:t> and Helsinki fairways</a:t>
            </a:r>
          </a:p>
          <a:p>
            <a:pPr lvl="2"/>
            <a:r>
              <a:rPr lang="en-GB" sz="2000" dirty="0"/>
              <a:t>Approximately </a:t>
            </a:r>
            <a:r>
              <a:rPr lang="en-GB" sz="2000" dirty="0" smtClean="0"/>
              <a:t>10 </a:t>
            </a:r>
            <a:r>
              <a:rPr lang="en-GB" sz="2000" dirty="0"/>
              <a:t>examinations</a:t>
            </a:r>
          </a:p>
          <a:p>
            <a:pPr lvl="2"/>
            <a:r>
              <a:rPr lang="en-GB" sz="2000" dirty="0"/>
              <a:t>PEC and pilot </a:t>
            </a:r>
            <a:r>
              <a:rPr lang="en-GB" sz="2000" dirty="0" smtClean="0"/>
              <a:t>examinations</a:t>
            </a:r>
          </a:p>
          <a:p>
            <a:pPr lvl="2"/>
            <a:endParaRPr lang="en-US" sz="2000" dirty="0"/>
          </a:p>
          <a:p>
            <a:pPr marL="457200" lvl="1" indent="-457200">
              <a:buClr>
                <a:schemeClr val="accent5"/>
              </a:buClr>
              <a:buSzPct val="103000"/>
              <a:buFont typeface="+mj-lt"/>
              <a:buAutoNum type="arabicPeriod" startAt="2"/>
            </a:pPr>
            <a:r>
              <a:rPr lang="en-US" sz="2400" b="1" dirty="0" err="1">
                <a:solidFill>
                  <a:schemeClr val="accent5"/>
                </a:solidFill>
              </a:rPr>
              <a:t>Satakunta</a:t>
            </a:r>
            <a:r>
              <a:rPr lang="en-US" sz="2400" b="1" dirty="0">
                <a:solidFill>
                  <a:schemeClr val="accent5"/>
                </a:solidFill>
              </a:rPr>
              <a:t> University of Applied Sciences (SAMK)</a:t>
            </a:r>
          </a:p>
          <a:p>
            <a:pPr lvl="2"/>
            <a:r>
              <a:rPr lang="en-GB" sz="2000" dirty="0"/>
              <a:t>All Finnish Fairways</a:t>
            </a:r>
          </a:p>
          <a:p>
            <a:pPr lvl="2"/>
            <a:r>
              <a:rPr lang="en-GB" sz="2000" dirty="0"/>
              <a:t>Approximately </a:t>
            </a:r>
            <a:r>
              <a:rPr lang="en-GB" sz="2000" dirty="0" smtClean="0"/>
              <a:t>20 examinations</a:t>
            </a:r>
          </a:p>
          <a:p>
            <a:pPr lvl="2"/>
            <a:r>
              <a:rPr lang="en-GB" sz="2000" dirty="0"/>
              <a:t>PEC and pilot </a:t>
            </a:r>
            <a:r>
              <a:rPr lang="en-GB" sz="2000" dirty="0" smtClean="0"/>
              <a:t>examinations</a:t>
            </a:r>
            <a:endParaRPr lang="en-US" sz="2000" dirty="0"/>
          </a:p>
          <a:p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7.6.2013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07" y="2348880"/>
            <a:ext cx="3933069" cy="9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p.numeronwfm.com/wordpress/wp-content/uploads/2011/04/img_samk-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 b="8826"/>
          <a:stretch/>
        </p:blipFill>
        <p:spPr bwMode="auto">
          <a:xfrm>
            <a:off x="6513853" y="4189863"/>
            <a:ext cx="2390775" cy="14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Development in the use of simulators in pilotage examinations 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00" y="1521834"/>
            <a:ext cx="3947116" cy="464347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Cooperation Group participants:</a:t>
            </a:r>
          </a:p>
          <a:p>
            <a:pPr lvl="1"/>
            <a:r>
              <a:rPr lang="en-GB" sz="1700" dirty="0" smtClean="0"/>
              <a:t>Training institutes</a:t>
            </a:r>
          </a:p>
          <a:p>
            <a:pPr lvl="1"/>
            <a:r>
              <a:rPr lang="en-GB" sz="1700" dirty="0" err="1" smtClean="0"/>
              <a:t>Finnpilot</a:t>
            </a:r>
            <a:endParaRPr lang="en-GB" sz="1700" dirty="0" smtClean="0"/>
          </a:p>
          <a:p>
            <a:pPr lvl="1"/>
            <a:r>
              <a:rPr lang="en-GB" sz="1700" dirty="0" smtClean="0"/>
              <a:t>Finnish </a:t>
            </a:r>
            <a:r>
              <a:rPr lang="en-GB" sz="1700" dirty="0" err="1" smtClean="0"/>
              <a:t>Shipowners’</a:t>
            </a:r>
            <a:r>
              <a:rPr lang="en-GB" sz="1700" dirty="0" smtClean="0"/>
              <a:t> Association </a:t>
            </a:r>
          </a:p>
          <a:p>
            <a:pPr lvl="1"/>
            <a:r>
              <a:rPr lang="en-GB" sz="1700" dirty="0"/>
              <a:t>Finnish Ships' Officers' Association</a:t>
            </a:r>
            <a:endParaRPr lang="en-GB" sz="1700" dirty="0" smtClean="0"/>
          </a:p>
          <a:p>
            <a:pPr lvl="1"/>
            <a:r>
              <a:rPr lang="en-GB" sz="1700" dirty="0" smtClean="0"/>
              <a:t>Finnish Pilots’ Association</a:t>
            </a:r>
          </a:p>
          <a:p>
            <a:pPr lvl="1"/>
            <a:r>
              <a:rPr lang="en-GB" sz="1700" dirty="0" err="1" smtClean="0"/>
              <a:t>Arctia</a:t>
            </a:r>
            <a:r>
              <a:rPr lang="en-GB" sz="1700" dirty="0" smtClean="0"/>
              <a:t> Shipping</a:t>
            </a:r>
          </a:p>
          <a:p>
            <a:pPr lvl="1"/>
            <a:r>
              <a:rPr lang="en-GB" sz="1700" dirty="0" smtClean="0"/>
              <a:t>Trafi</a:t>
            </a:r>
          </a:p>
          <a:p>
            <a:pPr lvl="1"/>
            <a:r>
              <a:rPr lang="en-GB" sz="1700" dirty="0" smtClean="0"/>
              <a:t>Other experts invited to meetings when relevant</a:t>
            </a:r>
            <a:endParaRPr lang="en-GB" sz="1700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7.6.2013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3"/>
          </p:nvPr>
        </p:nvSpPr>
        <p:spPr>
          <a:xfrm>
            <a:off x="4503965" y="1521834"/>
            <a:ext cx="4479102" cy="4643470"/>
          </a:xfrm>
        </p:spPr>
        <p:txBody>
          <a:bodyPr/>
          <a:lstStyle/>
          <a:p>
            <a:r>
              <a:rPr lang="en-GB" sz="2000" b="1" dirty="0"/>
              <a:t>Two meetings per year </a:t>
            </a:r>
          </a:p>
          <a:p>
            <a:pPr>
              <a:spcBef>
                <a:spcPts val="1200"/>
              </a:spcBef>
            </a:pPr>
            <a:r>
              <a:rPr lang="en-GB" sz="2000" b="1" dirty="0"/>
              <a:t>Meeting agenda items:</a:t>
            </a:r>
          </a:p>
          <a:p>
            <a:pPr lvl="1"/>
            <a:r>
              <a:rPr lang="en-GB" sz="1700" dirty="0"/>
              <a:t>Quality and quantity reporting (training organisation)</a:t>
            </a:r>
          </a:p>
          <a:p>
            <a:pPr lvl="1"/>
            <a:r>
              <a:rPr lang="en-GB" sz="1700" dirty="0"/>
              <a:t>On-going and urgent matters</a:t>
            </a:r>
          </a:p>
          <a:p>
            <a:pPr lvl="1"/>
            <a:r>
              <a:rPr lang="en-GB" sz="1700" dirty="0"/>
              <a:t>Future development</a:t>
            </a:r>
          </a:p>
          <a:p>
            <a:endParaRPr lang="fi-FI" dirty="0"/>
          </a:p>
        </p:txBody>
      </p:sp>
      <p:pic>
        <p:nvPicPr>
          <p:cNvPr id="3075" name="Picture 3" descr="C:\Users\sonninens\AppData\Local\Microsoft\Windows\Temporary Internet Files\Content.IE5\6E0C8UEA\MP90044912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50000" r="16852" b="9166"/>
          <a:stretch/>
        </p:blipFill>
        <p:spPr bwMode="auto">
          <a:xfrm>
            <a:off x="5076967" y="4004235"/>
            <a:ext cx="3589361" cy="16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loppukuva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9904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931" y="332656"/>
            <a:ext cx="7560000" cy="936000"/>
          </a:xfrm>
        </p:spPr>
        <p:txBody>
          <a:bodyPr>
            <a:normAutofit/>
          </a:bodyPr>
          <a:lstStyle/>
          <a:p>
            <a:r>
              <a:rPr lang="fi-FI" sz="5500" b="1" dirty="0" smtClean="0">
                <a:solidFill>
                  <a:schemeClr val="accent5"/>
                </a:solidFill>
                <a:latin typeface="Bradley Hand ITC" pitchFamily="66" charset="0"/>
              </a:rPr>
              <a:t>THANK YOU!</a:t>
            </a:r>
            <a:endParaRPr lang="fi-FI" sz="5500" b="1" dirty="0">
              <a:solidFill>
                <a:schemeClr val="accent5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i_2012_peruskalvo">
  <a:themeElements>
    <a:clrScheme name="Trafi_2012_paletti">
      <a:dk1>
        <a:srgbClr val="000000"/>
      </a:dk1>
      <a:lt1>
        <a:srgbClr val="FFFFFF"/>
      </a:lt1>
      <a:dk2>
        <a:srgbClr val="007D57"/>
      </a:dk2>
      <a:lt2>
        <a:srgbClr val="FFFFFF"/>
      </a:lt2>
      <a:accent1>
        <a:srgbClr val="BED600"/>
      </a:accent1>
      <a:accent2>
        <a:srgbClr val="7AB800"/>
      </a:accent2>
      <a:accent3>
        <a:srgbClr val="007D57"/>
      </a:accent3>
      <a:accent4>
        <a:srgbClr val="E98300"/>
      </a:accent4>
      <a:accent5>
        <a:srgbClr val="003F87"/>
      </a:accent5>
      <a:accent6>
        <a:srgbClr val="0065BD"/>
      </a:accent6>
      <a:hlink>
        <a:srgbClr val="007D57"/>
      </a:hlink>
      <a:folHlink>
        <a:srgbClr val="7AB800"/>
      </a:folHlink>
    </a:clrScheme>
    <a:fontScheme name="Trafi_font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fi_2012_kansi">
  <a:themeElements>
    <a:clrScheme name="Trafi_2012_paletti">
      <a:dk1>
        <a:srgbClr val="000000"/>
      </a:dk1>
      <a:lt1>
        <a:srgbClr val="FFFFFF"/>
      </a:lt1>
      <a:dk2>
        <a:srgbClr val="007D57"/>
      </a:dk2>
      <a:lt2>
        <a:srgbClr val="FFFFFF"/>
      </a:lt2>
      <a:accent1>
        <a:srgbClr val="BED600"/>
      </a:accent1>
      <a:accent2>
        <a:srgbClr val="7AB800"/>
      </a:accent2>
      <a:accent3>
        <a:srgbClr val="007D57"/>
      </a:accent3>
      <a:accent4>
        <a:srgbClr val="E98300"/>
      </a:accent4>
      <a:accent5>
        <a:srgbClr val="003F87"/>
      </a:accent5>
      <a:accent6>
        <a:srgbClr val="0065BD"/>
      </a:accent6>
      <a:hlink>
        <a:srgbClr val="007D57"/>
      </a:hlink>
      <a:folHlink>
        <a:srgbClr val="7AB800"/>
      </a:folHlink>
    </a:clrScheme>
    <a:fontScheme name="Trafi_font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Brugerdefineret</PresentationFormat>
  <Paragraphs>59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7</vt:i4>
      </vt:variant>
    </vt:vector>
  </HeadingPairs>
  <TitlesOfParts>
    <vt:vector size="9" baseType="lpstr">
      <vt:lpstr>Trafi_2012_peruskalvo</vt:lpstr>
      <vt:lpstr>Trafi_2012_kansi</vt:lpstr>
      <vt:lpstr>Plans and development in Finland since the last conference</vt:lpstr>
      <vt:lpstr>Regulations </vt:lpstr>
      <vt:lpstr>New instructions 2013 </vt:lpstr>
      <vt:lpstr>Use of simulators in pilotage examinations </vt:lpstr>
      <vt:lpstr>Use of simulators in pilotage examinations </vt:lpstr>
      <vt:lpstr>Development in the use of simulators in pilotage examinations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2012-06-04T11:36:57Z</dcterms:created>
  <dcterms:modified xsi:type="dcterms:W3CDTF">2013-06-07T09:27:51Z</dcterms:modified>
</cp:coreProperties>
</file>