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7"/>
  </p:notesMasterIdLst>
  <p:sldIdLst>
    <p:sldId id="256" r:id="rId2"/>
    <p:sldId id="264" r:id="rId3"/>
    <p:sldId id="258" r:id="rId4"/>
    <p:sldId id="273" r:id="rId5"/>
    <p:sldId id="259" r:id="rId6"/>
    <p:sldId id="282" r:id="rId7"/>
    <p:sldId id="283" r:id="rId8"/>
    <p:sldId id="262" r:id="rId9"/>
    <p:sldId id="271" r:id="rId10"/>
    <p:sldId id="274" r:id="rId11"/>
    <p:sldId id="275" r:id="rId12"/>
    <p:sldId id="276" r:id="rId13"/>
    <p:sldId id="277" r:id="rId14"/>
    <p:sldId id="278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94578" autoAdjust="0"/>
  </p:normalViewPr>
  <p:slideViewPr>
    <p:cSldViewPr>
      <p:cViewPr>
        <p:scale>
          <a:sx n="118" d="100"/>
          <a:sy n="118" d="100"/>
        </p:scale>
        <p:origin x="-145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Number of Pilot Operation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1041666666666666"/>
                  <c:y val="-0.228124999999999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500000000000012E-2"/>
                  <c:y val="-0.2750000000000000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2"/>
                <c:pt idx="0">
                  <c:v>Rosmorport</c:v>
                </c:pt>
                <c:pt idx="1">
                  <c:v>Private Company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18030</c:v>
                </c:pt>
                <c:pt idx="1">
                  <c:v>16790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Rosmorport</c:v>
                </c:pt>
                <c:pt idx="1">
                  <c:v>Private Company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cat>
            <c:strRef>
              <c:f>Лист1!$A$2:$A$5</c:f>
              <c:strCache>
                <c:ptCount val="2"/>
                <c:pt idx="0">
                  <c:v>Rosmorport</c:v>
                </c:pt>
                <c:pt idx="1">
                  <c:v>Private Company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Gross Tonnage</a:t>
            </a:r>
            <a:endParaRPr lang="ru-RU" dirty="0"/>
          </a:p>
        </c:rich>
      </c:tx>
      <c:layout>
        <c:manualLayout>
          <c:xMode val="edge"/>
          <c:yMode val="edge"/>
          <c:x val="0.41790616797900265"/>
          <c:y val="1.8749999999999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6666666666666666E-2"/>
                  <c:y val="-0.275000000000000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3333333333333333E-2"/>
                  <c:y val="-0.221875000000000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2"/>
                <c:pt idx="0">
                  <c:v>Rosmorport</c:v>
                </c:pt>
                <c:pt idx="1">
                  <c:v>Private Company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229773754</c:v>
                </c:pt>
                <c:pt idx="1">
                  <c:v>258206056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94894-5EB6-4247-A3FF-B283CC87AD80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48338-EFBB-4389-8F2C-F97C9EEADC90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9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8338-EFBB-4389-8F2C-F97C9EEADC9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4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8338-EFBB-4389-8F2C-F97C9EEADC9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4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8338-EFBB-4389-8F2C-F97C9EEADC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8338-EFBB-4389-8F2C-F97C9EEADC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8338-EFBB-4389-8F2C-F97C9EEADC9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49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8338-EFBB-4389-8F2C-F97C9EEADC9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49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48338-EFBB-4389-8F2C-F97C9EEADC9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4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83DABB-829B-4561-9185-9D957C2F0812}" type="slidenum">
              <a:rPr lang="ru-RU"/>
              <a:pPr/>
              <a:t>15</a:t>
            </a:fld>
            <a:endParaRPr lang="ru-RU" dirty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Слайд-шоу на время рассказа. Останавливается на спутниковой карте. Здесь все звездочки </a:t>
            </a:r>
            <a:r>
              <a:rPr lang="ru-RU" dirty="0" err="1"/>
              <a:t>кликабельны</a:t>
            </a:r>
            <a:r>
              <a:rPr lang="ru-RU" dirty="0"/>
              <a:t>. При щелчке открывается увеличенное изображение каждого порта. При клике на увеличенную карту – возвращение к общей картинке.</a:t>
            </a:r>
          </a:p>
        </p:txBody>
      </p:sp>
    </p:spTree>
    <p:extLst>
      <p:ext uri="{BB962C8B-B14F-4D97-AF65-F5344CB8AC3E}">
        <p14:creationId xmlns:p14="http://schemas.microsoft.com/office/powerpoint/2010/main" val="417694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3768-F728-4A15-ABAC-A2E6CDED917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1566-8E10-45ED-A478-8379F339384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3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3768-F728-4A15-ABAC-A2E6CDED917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1566-8E10-45ED-A478-8379F339384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3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3768-F728-4A15-ABAC-A2E6CDED917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1566-8E10-45ED-A478-8379F339384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5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3768-F728-4A15-ABAC-A2E6CDED917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1566-8E10-45ED-A478-8379F339384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84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3768-F728-4A15-ABAC-A2E6CDED917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1566-8E10-45ED-A478-8379F339384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0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3768-F728-4A15-ABAC-A2E6CDED917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1566-8E10-45ED-A478-8379F339384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8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3768-F728-4A15-ABAC-A2E6CDED917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1566-8E10-45ED-A478-8379F339384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35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3768-F728-4A15-ABAC-A2E6CDED917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1566-8E10-45ED-A478-8379F339384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27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3768-F728-4A15-ABAC-A2E6CDED917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1566-8E10-45ED-A478-8379F339384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78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3768-F728-4A15-ABAC-A2E6CDED917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1566-8E10-45ED-A478-8379F339384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4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3768-F728-4A15-ABAC-A2E6CDED917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1566-8E10-45ED-A478-8379F339384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1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3768-F728-4A15-ABAC-A2E6CDED9179}" type="datetimeFigureOut">
              <a:rPr lang="ru-RU" smtClean="0"/>
              <a:pPr/>
              <a:t>03.08.2018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1566-8E10-45ED-A478-8379F3393843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5308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0" y="-521926"/>
            <a:ext cx="9160260" cy="685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263" y="0"/>
            <a:ext cx="627820" cy="6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3054"/>
              </p:ext>
            </p:extLst>
          </p:nvPr>
        </p:nvGraphicFramePr>
        <p:xfrm>
          <a:off x="-438" y="5877272"/>
          <a:ext cx="9160260" cy="756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7112"/>
                <a:gridCol w="1683461"/>
                <a:gridCol w="3739687"/>
              </a:tblGrid>
              <a:tr h="75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dirty="0" smtClean="0">
                          <a:effectLst/>
                        </a:rPr>
                        <a:t> КОМИССИЯ</a:t>
                      </a:r>
                      <a:r>
                        <a:rPr lang="ru-RU" sz="800" baseline="0" dirty="0" smtClean="0">
                          <a:effectLst/>
                        </a:rPr>
                        <a:t> ЛОЦМАНСКИХ ВЛАСТЕЙ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БАЛТИЙСКОГО МОРЯ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САНКТ-ПЕТЕРБУРГ 31 МАЯ 2018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BALTIC PILOTAGE AUTHORITY COMMISSION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SAINT</a:t>
                      </a:r>
                      <a:r>
                        <a:rPr lang="en-US" sz="800" baseline="0" dirty="0" smtClean="0">
                          <a:effectLst/>
                        </a:rPr>
                        <a:t> PETERSBURG</a:t>
                      </a:r>
                      <a:r>
                        <a:rPr lang="en-US" sz="800" dirty="0" smtClean="0">
                          <a:effectLst/>
                        </a:rPr>
                        <a:t> 31</a:t>
                      </a:r>
                      <a:r>
                        <a:rPr lang="en-US" sz="800" baseline="0" dirty="0" smtClean="0">
                          <a:effectLst/>
                        </a:rPr>
                        <a:t>  MAY 2018</a:t>
                      </a: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3928" y="188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12316" y="895072"/>
            <a:ext cx="78794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127000" dir="5400000" algn="ctr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Federal State Unitary Enterprise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127000" dir="5400000" algn="ctr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“ROSMORPORT”</a:t>
            </a:r>
          </a:p>
          <a:p>
            <a:pPr algn="ctr"/>
            <a:endParaRPr lang="en-US" sz="4000" b="1" dirty="0" smtClean="0">
              <a:solidFill>
                <a:schemeClr val="accent1">
                  <a:lumMod val="75000"/>
                </a:schemeClr>
              </a:solidFill>
              <a:effectLst>
                <a:outerShdw blurRad="152400" dist="127000" dir="5400000" algn="ctr" rotWithShape="0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127000" dir="5400000" algn="ctr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North-Western basin branch</a:t>
            </a: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152400" dist="127000" dir="5400000" algn="ctr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Pilot Service in Russian Baltic Ports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152400" dist="127000" dir="5400000" algn="ctr" rotWithShape="0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Billed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3" y="6098845"/>
            <a:ext cx="576257" cy="467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74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Pri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Vys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Ust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Kro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Spb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95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gulf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sat_ice_04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02210000s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ic29010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AP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" y="308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5148263" y="333375"/>
            <a:ext cx="431800" cy="35877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78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981075"/>
            <a:ext cx="431800" cy="35877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0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35825" y="3573463"/>
            <a:ext cx="431800" cy="35877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1" name="AutoShape 1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572000" y="5013325"/>
            <a:ext cx="431800" cy="35877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2" name="AutoShape 1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88350" y="3933825"/>
            <a:ext cx="431800" cy="35877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1476375" y="3429000"/>
            <a:ext cx="431800" cy="35877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29219" y="2883464"/>
            <a:ext cx="5085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>
                <a:ln w="9525"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THANK YOU !</a:t>
            </a:r>
            <a:endParaRPr lang="ru-RU" sz="6000" i="1" dirty="0">
              <a:ln w="9525"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 animBg="1"/>
      <p:bldP spid="7180" grpId="0" animBg="1"/>
      <p:bldP spid="7181" grpId="0" animBg="1"/>
      <p:bldP spid="7182" grpId="0" animBg="1"/>
      <p:bldP spid="71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45" y="2571664"/>
            <a:ext cx="1507082" cy="119062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379"/>
            <a:ext cx="627820" cy="6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237730"/>
              </p:ext>
            </p:extLst>
          </p:nvPr>
        </p:nvGraphicFramePr>
        <p:xfrm>
          <a:off x="35495" y="6192729"/>
          <a:ext cx="9108504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5356"/>
                <a:gridCol w="1683461"/>
                <a:gridCol w="3739687"/>
              </a:tblGrid>
              <a:tr h="504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dirty="0" smtClean="0">
                          <a:effectLst/>
                        </a:rPr>
                        <a:t> КОМИССИЯ</a:t>
                      </a:r>
                      <a:r>
                        <a:rPr lang="ru-RU" sz="800" baseline="0" dirty="0" smtClean="0">
                          <a:effectLst/>
                        </a:rPr>
                        <a:t> ЛОЦМАНСКИХ ВЛАСТЕЙ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БАЛТИЙСКОГО МОРЯ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САНКТ-ПЕТЕРБУРГ 31 МАЯ 2018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BALTIC PILOTAGE AUTHORITY COMMISSION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SAINT</a:t>
                      </a:r>
                      <a:r>
                        <a:rPr lang="en-US" sz="800" baseline="0" dirty="0" smtClean="0">
                          <a:effectLst/>
                        </a:rPr>
                        <a:t> PETERSBURG</a:t>
                      </a:r>
                      <a:r>
                        <a:rPr lang="en-US" sz="800" dirty="0" smtClean="0">
                          <a:effectLst/>
                        </a:rPr>
                        <a:t> 31</a:t>
                      </a:r>
                      <a:r>
                        <a:rPr lang="en-US" sz="800" baseline="0" dirty="0" smtClean="0">
                          <a:effectLst/>
                        </a:rPr>
                        <a:t>  MAY 2018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3928" y="188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Billed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3" y="6309320"/>
            <a:ext cx="576257" cy="46773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955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1700371" y="290285"/>
            <a:ext cx="5472112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Ministry of Transport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Russia </a:t>
            </a: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885595" y="2798952"/>
            <a:ext cx="3083159" cy="792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Rosmorport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885595" y="1557288"/>
            <a:ext cx="4941458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ru-RU" dirty="0"/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Federal Agency of Maritime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and River Transport of Russia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809637" y="3827543"/>
            <a:ext cx="2556092" cy="85035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Regional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afety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N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avigation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S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ystem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5683080" y="4470968"/>
            <a:ext cx="1952411" cy="71073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Pilot Service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539552" y="5071386"/>
            <a:ext cx="1327437" cy="71073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GMDSS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2061141" y="5071386"/>
            <a:ext cx="1304588" cy="71073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VTS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32"/>
          <p:cNvSpPr>
            <a:spLocks noChangeArrowheads="1"/>
          </p:cNvSpPr>
          <p:nvPr/>
        </p:nvSpPr>
        <p:spPr bwMode="auto">
          <a:xfrm>
            <a:off x="5940152" y="2492896"/>
            <a:ext cx="2719453" cy="13625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Baltic Maritime ports 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Administration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(Legislation Control)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175763" y="1298348"/>
            <a:ext cx="0" cy="186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40152" y="2204864"/>
            <a:ext cx="19999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55776" y="24208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2" idx="0"/>
          </p:cNvCxnSpPr>
          <p:nvPr/>
        </p:nvCxnSpPr>
        <p:spPr>
          <a:xfrm>
            <a:off x="2087683" y="3563187"/>
            <a:ext cx="0" cy="264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067944" y="3429000"/>
            <a:ext cx="1759109" cy="1041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700371" y="4677898"/>
            <a:ext cx="0" cy="3759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5" idx="0"/>
          </p:cNvCxnSpPr>
          <p:nvPr/>
        </p:nvCxnSpPr>
        <p:spPr>
          <a:xfrm>
            <a:off x="2713435" y="4620020"/>
            <a:ext cx="0" cy="451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4" idx="3"/>
          </p:cNvCxnSpPr>
          <p:nvPr/>
        </p:nvCxnSpPr>
        <p:spPr>
          <a:xfrm>
            <a:off x="1866989" y="5426756"/>
            <a:ext cx="194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005943" y="5395103"/>
            <a:ext cx="915598" cy="156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6090146" y="3855470"/>
            <a:ext cx="49998" cy="463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4571998" y="3791634"/>
            <a:ext cx="1468152" cy="1139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utoShape 32"/>
          <p:cNvSpPr>
            <a:spLocks noChangeArrowheads="1"/>
          </p:cNvSpPr>
          <p:nvPr/>
        </p:nvSpPr>
        <p:spPr bwMode="auto">
          <a:xfrm>
            <a:off x="3707903" y="5053826"/>
            <a:ext cx="1728191" cy="71073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ICEBREAKERS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3491880" y="3695365"/>
            <a:ext cx="2448272" cy="1236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923928" y="3563187"/>
            <a:ext cx="396044" cy="1410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5580112" y="5071386"/>
            <a:ext cx="102968" cy="1671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3491880" y="5395103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7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79"/>
            <a:ext cx="627820" cy="6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88859"/>
              </p:ext>
            </p:extLst>
          </p:nvPr>
        </p:nvGraphicFramePr>
        <p:xfrm>
          <a:off x="-16260" y="6237313"/>
          <a:ext cx="9160260" cy="612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7112"/>
                <a:gridCol w="1683461"/>
                <a:gridCol w="3739687"/>
              </a:tblGrid>
              <a:tr h="612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dirty="0" smtClean="0">
                          <a:effectLst/>
                        </a:rPr>
                        <a:t> КОМИССИЯ</a:t>
                      </a:r>
                      <a:r>
                        <a:rPr lang="ru-RU" sz="800" baseline="0" dirty="0" smtClean="0">
                          <a:effectLst/>
                        </a:rPr>
                        <a:t> ЛОЦМАНСКИХ ВЛАСТЕЙ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БАЛТИЙСКОГО МОРЯ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САНКТ-ПЕТЕРБУРГ 31 МАЯ 2018 </a:t>
                      </a: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BALTIC PILOTAGE AUTHORITY COMMISSION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SAINT</a:t>
                      </a:r>
                      <a:r>
                        <a:rPr lang="en-US" sz="800" baseline="0" dirty="0" smtClean="0">
                          <a:effectLst/>
                        </a:rPr>
                        <a:t> PETERSBURG</a:t>
                      </a:r>
                      <a:r>
                        <a:rPr lang="en-US" sz="800" dirty="0" smtClean="0">
                          <a:effectLst/>
                        </a:rPr>
                        <a:t> 31</a:t>
                      </a:r>
                      <a:r>
                        <a:rPr lang="en-US" sz="800" baseline="0" dirty="0" smtClean="0">
                          <a:effectLst/>
                        </a:rPr>
                        <a:t>  MAY 2018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3928" y="188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Billed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68" y="6309319"/>
            <a:ext cx="576257" cy="467737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66000"/>
                    </a14:imgEffect>
                    <a14:imgEffect>
                      <a14:colorTemperature colorTemp="6375"/>
                    </a14:imgEffect>
                    <a14:imgEffect>
                      <a14:saturation sat="0"/>
                    </a14:imgEffect>
                    <a14:imgEffect>
                      <a14:brightnessContrast bright="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12652"/>
            <a:ext cx="5184576" cy="627679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3" name="5-конечная звезда 12"/>
          <p:cNvSpPr>
            <a:spLocks noChangeAspect="1"/>
          </p:cNvSpPr>
          <p:nvPr/>
        </p:nvSpPr>
        <p:spPr>
          <a:xfrm>
            <a:off x="6521131" y="2564904"/>
            <a:ext cx="180000" cy="180000"/>
          </a:xfrm>
          <a:prstGeom prst="star5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5-конечная звезда 13"/>
          <p:cNvSpPr>
            <a:spLocks noChangeAspect="1"/>
          </p:cNvSpPr>
          <p:nvPr/>
        </p:nvSpPr>
        <p:spPr>
          <a:xfrm>
            <a:off x="6923736" y="2924944"/>
            <a:ext cx="180000" cy="180000"/>
          </a:xfrm>
          <a:prstGeom prst="star5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5-конечная звезда 14"/>
          <p:cNvSpPr>
            <a:spLocks noChangeAspect="1"/>
          </p:cNvSpPr>
          <p:nvPr/>
        </p:nvSpPr>
        <p:spPr>
          <a:xfrm>
            <a:off x="6503639" y="3104944"/>
            <a:ext cx="180000" cy="180000"/>
          </a:xfrm>
          <a:prstGeom prst="star5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5-конечная звезда 15"/>
          <p:cNvSpPr>
            <a:spLocks noChangeAspect="1"/>
          </p:cNvSpPr>
          <p:nvPr/>
        </p:nvSpPr>
        <p:spPr>
          <a:xfrm>
            <a:off x="4482000" y="5466832"/>
            <a:ext cx="180000" cy="180000"/>
          </a:xfrm>
          <a:prstGeom prst="star5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659537" y="1544575"/>
            <a:ext cx="203352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9050"/>
            </a:sp3d>
          </a:bodyPr>
          <a:lstStyle/>
          <a:p>
            <a:r>
              <a:rPr lang="en-US" b="1" i="1" dirty="0" smtClean="0">
                <a:solidFill>
                  <a:schemeClr val="accent1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Vyborg-</a:t>
            </a:r>
            <a:r>
              <a:rPr lang="en-US" b="1" i="1" dirty="0" err="1" smtClean="0">
                <a:solidFill>
                  <a:schemeClr val="accent1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Vysotsk</a:t>
            </a:r>
            <a:endParaRPr lang="en-US" b="1" i="1" dirty="0" smtClean="0">
              <a:solidFill>
                <a:schemeClr val="accent1"/>
              </a:solidFill>
              <a:effectLst>
                <a:outerShdw blurRad="165100" dist="304800" dir="2160000" algn="ctr" rotWithShape="0">
                  <a:schemeClr val="accent1">
                    <a:alpha val="6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accent1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27 state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pilots</a:t>
            </a:r>
          </a:p>
          <a:p>
            <a:r>
              <a:rPr lang="en-US" b="1" dirty="0" smtClean="0">
                <a:solidFill>
                  <a:schemeClr val="accent1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private pilots</a:t>
            </a: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65100" dist="304800" dir="2160000" algn="ctr" rotWithShape="0">
                  <a:schemeClr val="accent1">
                    <a:alpha val="62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9052" y="3284944"/>
            <a:ext cx="201207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Yst-Luga</a:t>
            </a:r>
            <a:endParaRPr lang="en-US" b="1" i="1" dirty="0">
              <a:solidFill>
                <a:schemeClr val="tx2"/>
              </a:solidFill>
              <a:effectLst>
                <a:outerShdw blurRad="165100" dist="304800" dir="2160000" algn="ctr" rotWithShape="0">
                  <a:schemeClr val="accent1">
                    <a:alpha val="6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25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state</a:t>
            </a:r>
            <a:r>
              <a:rPr lang="ru-RU" b="1" dirty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pilots</a:t>
            </a:r>
          </a:p>
          <a:p>
            <a:r>
              <a:rPr lang="en-US" b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private pilots</a:t>
            </a:r>
            <a:endParaRPr lang="en-US" b="1" dirty="0">
              <a:solidFill>
                <a:schemeClr val="tx2"/>
              </a:solidFill>
              <a:effectLst>
                <a:outerShdw blurRad="165100" dist="304800" dir="2160000" algn="ctr" rotWithShape="0">
                  <a:schemeClr val="accent1">
                    <a:alpha val="6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165100" dist="304800" dir="2160000" algn="ctr" rotWithShape="0">
                  <a:schemeClr val="accent1">
                    <a:alpha val="62000"/>
                  </a:scheme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3736" y="3014944"/>
            <a:ext cx="173493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prstMaterial="plastic">
            <a:bevelB/>
          </a:sp3d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S.Petersburg</a:t>
            </a:r>
            <a:endParaRPr lang="en-US" b="1" i="1" dirty="0">
              <a:solidFill>
                <a:schemeClr val="tx2"/>
              </a:solidFill>
              <a:effectLst>
                <a:outerShdw blurRad="165100" dist="304800" dir="2160000" algn="ctr" rotWithShape="0">
                  <a:schemeClr val="accent1">
                    <a:alpha val="6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79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state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pilots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36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private pilots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05339" y="5532612"/>
            <a:ext cx="179829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Kaliningrad</a:t>
            </a:r>
          </a:p>
          <a:p>
            <a:r>
              <a:rPr lang="en-US" b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165100" dist="304800" dir="2160000" algn="ctr" rotWithShape="0">
                    <a:schemeClr val="accent1">
                      <a:alpha val="62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state pilots</a:t>
            </a:r>
            <a:endParaRPr lang="ru-RU" b="1" dirty="0">
              <a:solidFill>
                <a:schemeClr val="tx2"/>
              </a:solidFill>
              <a:effectLst>
                <a:outerShdw blurRad="165100" dist="304800" dir="2160000" algn="ctr" rotWithShape="0">
                  <a:schemeClr val="accent1">
                    <a:alpha val="6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5-конечная звезда 21"/>
          <p:cNvSpPr>
            <a:spLocks noChangeAspect="1"/>
          </p:cNvSpPr>
          <p:nvPr/>
        </p:nvSpPr>
        <p:spPr>
          <a:xfrm>
            <a:off x="6701131" y="2744904"/>
            <a:ext cx="180000" cy="180000"/>
          </a:xfrm>
          <a:prstGeom prst="star5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23928" y="188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Billed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3" y="6309320"/>
            <a:ext cx="576257" cy="46773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955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S.Rostopshin\Desktop\Documents\ССС\ww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72" y="13379"/>
            <a:ext cx="5856638" cy="427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.Rostopshin\Desktop\HELCOM logo 2013 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32431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329821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lvl="0" indent="-342900" algn="ctr">
              <a:buFont typeface="Wingdings" pitchFamily="2" charset="2"/>
              <a:buChar char="ü"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Supporting </a:t>
            </a:r>
            <a:r>
              <a:rPr lang="en-US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 Gulf of Finland </a:t>
            </a:r>
            <a:r>
              <a:rPr lang="en-US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mandatory Ship </a:t>
            </a:r>
            <a:r>
              <a:rPr lang="en-US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Reporting System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379"/>
            <a:ext cx="627820" cy="6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113189" y="4302968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lvl="0" indent="-342900" algn="ctr">
              <a:buFont typeface="Wingdings" pitchFamily="2" charset="2"/>
              <a:buChar char="ü"/>
            </a:pPr>
            <a:r>
              <a:rPr lang="en-US" sz="2000" b="1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Acting as Contracting Party of </a:t>
            </a:r>
            <a:r>
              <a:rPr lang="en-US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HELCOM (Baltic Marine Environment Protection Commission - Helsinki Commission)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97216"/>
              </p:ext>
            </p:extLst>
          </p:nvPr>
        </p:nvGraphicFramePr>
        <p:xfrm>
          <a:off x="0" y="6192729"/>
          <a:ext cx="9143999" cy="584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0478"/>
                <a:gridCol w="1680473"/>
                <a:gridCol w="3733048"/>
              </a:tblGrid>
              <a:tr h="5843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dirty="0" smtClean="0">
                          <a:effectLst/>
                        </a:rPr>
                        <a:t> КОМИССИЯ</a:t>
                      </a:r>
                      <a:r>
                        <a:rPr lang="ru-RU" sz="800" baseline="0" dirty="0" smtClean="0">
                          <a:effectLst/>
                        </a:rPr>
                        <a:t> ЛОЦМАНСКИХ ВЛАСТЕЙ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БАЛТИЙСКОГО МОРЯ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САНКТ-ПЕТЕРБУРГ 31 МАЯ 2018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BALTIC PILOTAGE AUTHORITY COMMISSION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SAINT</a:t>
                      </a:r>
                      <a:r>
                        <a:rPr lang="en-US" sz="800" baseline="0" dirty="0" smtClean="0">
                          <a:effectLst/>
                        </a:rPr>
                        <a:t> PETERSBURG</a:t>
                      </a:r>
                      <a:r>
                        <a:rPr lang="en-US" sz="800" dirty="0" smtClean="0">
                          <a:effectLst/>
                        </a:rPr>
                        <a:t> 31</a:t>
                      </a:r>
                      <a:r>
                        <a:rPr lang="en-US" sz="800" baseline="0" dirty="0" smtClean="0">
                          <a:effectLst/>
                        </a:rPr>
                        <a:t>  MAY 2018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Billed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11" y="6315868"/>
            <a:ext cx="576257" cy="467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016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79"/>
            <a:ext cx="627820" cy="6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455851"/>
              </p:ext>
            </p:extLst>
          </p:nvPr>
        </p:nvGraphicFramePr>
        <p:xfrm>
          <a:off x="-16260" y="6192729"/>
          <a:ext cx="9160260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7112"/>
                <a:gridCol w="1683461"/>
                <a:gridCol w="3739687"/>
              </a:tblGrid>
              <a:tr h="5040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dirty="0" smtClean="0">
                          <a:effectLst/>
                        </a:rPr>
                        <a:t>КОМИССИЯ</a:t>
                      </a:r>
                      <a:r>
                        <a:rPr lang="ru-RU" sz="800" baseline="0" dirty="0" smtClean="0">
                          <a:effectLst/>
                        </a:rPr>
                        <a:t> ЛОЦМАНСКИХ ВЛАСТЕЙ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БАЛТИЙСКОГО МОРЯ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САНКТ-ПЕТЕРБУРГ 31 МАЯ 2018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BALTIC PILOTAGE AUTHORITY COMMISSION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SAINT</a:t>
                      </a:r>
                      <a:r>
                        <a:rPr lang="en-US" sz="800" baseline="0" dirty="0" smtClean="0">
                          <a:effectLst/>
                        </a:rPr>
                        <a:t> PETERSBURG</a:t>
                      </a:r>
                      <a:r>
                        <a:rPr lang="en-US" sz="800" dirty="0" smtClean="0">
                          <a:effectLst/>
                        </a:rPr>
                        <a:t> 31</a:t>
                      </a:r>
                      <a:r>
                        <a:rPr lang="en-US" sz="800" baseline="0" dirty="0" smtClean="0">
                          <a:effectLst/>
                        </a:rPr>
                        <a:t>  MAY 2018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3928" y="188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Billed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3" y="6309320"/>
            <a:ext cx="576257" cy="467737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37974"/>
              </p:ext>
            </p:extLst>
          </p:nvPr>
        </p:nvGraphicFramePr>
        <p:xfrm>
          <a:off x="467544" y="1052733"/>
          <a:ext cx="8280920" cy="907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4336"/>
                <a:gridCol w="2160240"/>
                <a:gridCol w="1742516"/>
                <a:gridCol w="1353828"/>
              </a:tblGrid>
              <a:tr h="216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SAINT 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PETERSBURG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</a:tr>
              <a:tr h="346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Pilot Operations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5489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4989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5319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</a:tr>
              <a:tr h="3452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Gross tonnage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91 692 000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85 692</a:t>
                      </a:r>
                      <a:r>
                        <a:rPr lang="ru-RU" sz="10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000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102 185 000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76903"/>
              </p:ext>
            </p:extLst>
          </p:nvPr>
        </p:nvGraphicFramePr>
        <p:xfrm>
          <a:off x="496650" y="2245514"/>
          <a:ext cx="8251814" cy="834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5230"/>
                <a:gridCol w="2160240"/>
                <a:gridCol w="1747274"/>
                <a:gridCol w="1349070"/>
              </a:tblGrid>
              <a:tr h="278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YST-LUGA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</a:tr>
              <a:tr h="278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Pilot Operations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3 617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3 237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3 158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</a:tr>
              <a:tr h="276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Gross tonnage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70 351 000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</a:t>
                      </a:r>
                      <a:r>
                        <a:rPr lang="ru-RU" sz="1000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391 000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</a:t>
                      </a:r>
                      <a:r>
                        <a:rPr lang="ru-RU" sz="1000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735 000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121048"/>
              </p:ext>
            </p:extLst>
          </p:nvPr>
        </p:nvGraphicFramePr>
        <p:xfrm>
          <a:off x="534378" y="3501008"/>
          <a:ext cx="8214086" cy="850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502"/>
                <a:gridCol w="2160240"/>
                <a:gridCol w="1753442"/>
                <a:gridCol w="1342902"/>
              </a:tblGrid>
              <a:tr h="28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VYBORG-VYSOTSK 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</a:tr>
              <a:tr h="282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Pilot Operations</a:t>
                      </a:r>
                      <a:r>
                        <a:rPr lang="ru-RU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2 269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1 708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2 483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</a:tr>
              <a:tr h="286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Gross tonnage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10 582 000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10 537 000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12 508 000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955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13091"/>
              </p:ext>
            </p:extLst>
          </p:nvPr>
        </p:nvGraphicFramePr>
        <p:xfrm>
          <a:off x="539552" y="4792617"/>
          <a:ext cx="8208913" cy="891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2160240"/>
                <a:gridCol w="1773040"/>
                <a:gridCol w="1323305"/>
              </a:tblGrid>
              <a:tr h="296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KALININGRAD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</a:tr>
              <a:tr h="296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Number of Pilot Operations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5 635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5 374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7 070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</a:tr>
              <a:tr h="299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Gross tonnage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31 905 000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32 572 157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76" marR="590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51 345 754</a:t>
                      </a:r>
                      <a:endParaRPr lang="ru-RU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92" marR="5909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6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746452937"/>
              </p:ext>
            </p:extLst>
          </p:nvPr>
        </p:nvGraphicFramePr>
        <p:xfrm>
          <a:off x="1547664" y="1340768"/>
          <a:ext cx="6336704" cy="45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74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632324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2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0" y="616104"/>
            <a:ext cx="3456384" cy="162178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379"/>
            <a:ext cx="627820" cy="6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06093"/>
              </p:ext>
            </p:extLst>
          </p:nvPr>
        </p:nvGraphicFramePr>
        <p:xfrm>
          <a:off x="-16260" y="6192729"/>
          <a:ext cx="9160260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7112"/>
                <a:gridCol w="1683461"/>
                <a:gridCol w="3739687"/>
              </a:tblGrid>
              <a:tr h="504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dirty="0" smtClean="0">
                          <a:effectLst/>
                        </a:rPr>
                        <a:t> КОМИССИЯ</a:t>
                      </a:r>
                      <a:r>
                        <a:rPr lang="ru-RU" sz="800" baseline="0" dirty="0" smtClean="0">
                          <a:effectLst/>
                        </a:rPr>
                        <a:t> ЛОЦМАНСКИХ ВЛАСТЕЙ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БАЛТИЙСКОГО МОРЯ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САНКТ-ПЕТЕРБУРГ 31 МАЯ 2018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ru-RU" sz="800" dirty="0" smtClean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BALTIC PILOTAGE AUTHORITY COMMISSION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SAINT</a:t>
                      </a:r>
                      <a:r>
                        <a:rPr lang="en-US" sz="800" baseline="0" dirty="0" smtClean="0">
                          <a:effectLst/>
                        </a:rPr>
                        <a:t> PETERSBURG</a:t>
                      </a:r>
                      <a:r>
                        <a:rPr lang="en-US" sz="800" dirty="0" smtClean="0">
                          <a:effectLst/>
                        </a:rPr>
                        <a:t> 31</a:t>
                      </a:r>
                      <a:r>
                        <a:rPr lang="en-US" sz="800" baseline="0" dirty="0" smtClean="0">
                          <a:effectLst/>
                        </a:rPr>
                        <a:t>  MAY 2018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3928" y="188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Billed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3" y="6309320"/>
            <a:ext cx="576257" cy="46773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955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13" y="373306"/>
            <a:ext cx="3275856" cy="21757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5" y="2697088"/>
            <a:ext cx="2896096" cy="21720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4302457" cy="28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79"/>
            <a:ext cx="627820" cy="63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339254"/>
              </p:ext>
            </p:extLst>
          </p:nvPr>
        </p:nvGraphicFramePr>
        <p:xfrm>
          <a:off x="-16260" y="6192729"/>
          <a:ext cx="9160260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7112"/>
                <a:gridCol w="1683461"/>
                <a:gridCol w="3739687"/>
              </a:tblGrid>
              <a:tr h="5040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dirty="0" smtClean="0">
                          <a:effectLst/>
                        </a:rPr>
                        <a:t> КОМИССИЯ</a:t>
                      </a:r>
                      <a:r>
                        <a:rPr lang="ru-RU" sz="800" baseline="0" dirty="0" smtClean="0">
                          <a:effectLst/>
                        </a:rPr>
                        <a:t> ЛОЦМАНСКИХ ВЛАСТЕЙ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БАЛТИЙСКОГО МОРЯ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ru-RU" sz="800" baseline="0" dirty="0" smtClean="0">
                          <a:effectLst/>
                        </a:rPr>
                        <a:t>САНКТ-ПЕТЕРБУРГ 31 МАЯ 2018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BALTIC PILOTAGE AUTHORITY COMMISSION</a:t>
                      </a: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800" dirty="0" smtClean="0">
                          <a:effectLst/>
                        </a:rPr>
                        <a:t>SAINT</a:t>
                      </a:r>
                      <a:r>
                        <a:rPr lang="en-US" sz="800" baseline="0" dirty="0" smtClean="0">
                          <a:effectLst/>
                        </a:rPr>
                        <a:t> PETERSBURG</a:t>
                      </a:r>
                      <a:r>
                        <a:rPr lang="en-US" sz="800" dirty="0" smtClean="0">
                          <a:effectLst/>
                        </a:rPr>
                        <a:t> 31</a:t>
                      </a:r>
                      <a:r>
                        <a:rPr lang="en-US" sz="800" baseline="0" dirty="0" smtClean="0">
                          <a:effectLst/>
                        </a:rPr>
                        <a:t>  MAY 2018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3928" y="188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Billed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3" y="6309320"/>
            <a:ext cx="576257" cy="46773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39552" y="48691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2" y="329010"/>
            <a:ext cx="4876800" cy="3657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85880"/>
            <a:ext cx="3422370" cy="30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1486</TotalTime>
  <Words>408</Words>
  <Application>Microsoft Office PowerPoint</Application>
  <PresentationFormat>Skærmshow (4:3)</PresentationFormat>
  <Paragraphs>148</Paragraphs>
  <Slides>15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15</vt:i4>
      </vt:variant>
    </vt:vector>
  </HeadingPairs>
  <TitlesOfParts>
    <vt:vector size="16" baseType="lpstr">
      <vt:lpstr>Тема Office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Birger Frederik Nordvig Lind</cp:lastModifiedBy>
  <cp:revision>136</cp:revision>
  <cp:lastPrinted>2018-05-28T10:50:27Z</cp:lastPrinted>
  <dcterms:created xsi:type="dcterms:W3CDTF">2015-03-17T11:56:46Z</dcterms:created>
  <dcterms:modified xsi:type="dcterms:W3CDTF">2018-08-03T08:01:54Z</dcterms:modified>
</cp:coreProperties>
</file>